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7"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3765"/>
    <a:srgbClr val="0033CC"/>
    <a:srgbClr val="0099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4B8B3E-BA27-4A31-BEC3-E63035338187}" type="datetimeFigureOut">
              <a:rPr lang="en-US"/>
              <a:pPr>
                <a:defRPr/>
              </a:pPr>
              <a:t>9/25/2018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843DA0-BE8F-4092-ACC0-92CFDC2E8AB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16A53D-E681-40BF-B8EE-2B0D93DA41DE}" type="datetimeFigureOut">
              <a:rPr lang="en-US"/>
              <a:pPr>
                <a:defRPr/>
              </a:pPr>
              <a:t>9/25/2018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A3C338-8C37-4992-B441-200BD5CBF6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C35150-1DF0-4E4B-AD67-3D076D7A0592}" type="datetimeFigureOut">
              <a:rPr lang="en-US"/>
              <a:pPr>
                <a:defRPr/>
              </a:pPr>
              <a:t>9/25/2018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1D2091-6724-4E0B-AAE3-F3DC686535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5166C6-F9C3-40AA-B7B7-BCDB99325697}" type="datetimeFigureOut">
              <a:rPr lang="en-US"/>
              <a:pPr>
                <a:defRPr/>
              </a:pPr>
              <a:t>9/25/2018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8D9A6-BF3F-4EFA-839E-5A807104F0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A6BA05-F897-49C4-B6A6-8AB211F88ACC}" type="datetimeFigureOut">
              <a:rPr lang="en-US"/>
              <a:pPr>
                <a:defRPr/>
              </a:pPr>
              <a:t>9/25/2018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38D195-226A-4BC2-8AF7-2D9685496F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005549-0B76-4769-8C52-41F138D1CFC9}" type="datetimeFigureOut">
              <a:rPr lang="en-US"/>
              <a:pPr>
                <a:defRPr/>
              </a:pPr>
              <a:t>9/25/2018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A9B3BB-755A-46F8-AB7A-B77E2AA9F0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709719B-138D-43DD-8E10-8530D2AC10CB}" type="datetimeFigureOut">
              <a:rPr lang="en-US"/>
              <a:pPr>
                <a:defRPr/>
              </a:pPr>
              <a:t>9/25/2018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DB0793-55ED-431D-BFF3-DE127E8476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A782B99-F237-4BFC-A134-0C33B174C7D2}" type="datetimeFigureOut">
              <a:rPr lang="en-US"/>
              <a:pPr>
                <a:defRPr/>
              </a:pPr>
              <a:t>9/25/2018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D965B38-930E-4475-9D5A-F1A544A41B4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3EBB9A-9C7F-4A2B-A291-5561A334F20D}" type="datetimeFigureOut">
              <a:rPr lang="en-US"/>
              <a:pPr>
                <a:defRPr/>
              </a:pPr>
              <a:t>9/25/2018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B5AFAF-E0E0-4694-AD03-D7B2AF4C806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0126B3-2CCC-486C-93C1-A231E429F76B}" type="datetimeFigureOut">
              <a:rPr lang="en-US"/>
              <a:pPr>
                <a:defRPr/>
              </a:pPr>
              <a:t>9/25/2018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3A3A3D-ED0D-4B31-BAA3-DBFAEEAACA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F71074-46CB-45BE-BD50-87C1545F67F0}" type="datetimeFigureOut">
              <a:rPr lang="en-US"/>
              <a:pPr>
                <a:defRPr/>
              </a:pPr>
              <a:t>9/25/2018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57B471-A543-4977-B096-583F02BA56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E9707D-C48E-44D5-BC6F-832769254695}" type="datetimeFigureOut">
              <a:rPr lang="en-US"/>
              <a:pPr>
                <a:defRPr/>
              </a:pPr>
              <a:t>9/25/2018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9711B22-AD34-4497-A120-189F7C119C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1</a:t>
            </a:r>
          </a:p>
        </p:txBody>
      </p:sp>
      <p:sp>
        <p:nvSpPr>
          <p:cNvPr id="13314" name="Rectangle 4"/>
          <p:cNvSpPr>
            <a:spLocks noChangeArrowheads="1"/>
          </p:cNvSpPr>
          <p:nvPr/>
        </p:nvSpPr>
        <p:spPr bwMode="auto">
          <a:xfrm>
            <a:off x="0" y="0"/>
            <a:ext cx="9144000" cy="6858000"/>
          </a:xfrm>
          <a:prstGeom prst="rect">
            <a:avLst/>
          </a:prstGeom>
          <a:solidFill>
            <a:srgbClr val="FFCCCC"/>
          </a:solidFill>
          <a:ln w="9525">
            <a:solidFill>
              <a:schemeClr val="tx1"/>
            </a:solidFill>
            <a:miter lim="800000"/>
            <a:headEnd/>
            <a:tailEnd/>
          </a:ln>
        </p:spPr>
        <p:txBody>
          <a:bodyPr wrap="none" anchor="ctr"/>
          <a:lstStyle/>
          <a:p>
            <a:pPr algn="ctr"/>
            <a:endParaRPr lang="en-US" sz="3000"/>
          </a:p>
        </p:txBody>
      </p:sp>
      <p:sp>
        <p:nvSpPr>
          <p:cNvPr id="13315" name="Rectangle 5"/>
          <p:cNvSpPr>
            <a:spLocks noChangeArrowheads="1"/>
          </p:cNvSpPr>
          <p:nvPr/>
        </p:nvSpPr>
        <p:spPr bwMode="auto">
          <a:xfrm>
            <a:off x="1430338" y="1866900"/>
            <a:ext cx="6361112" cy="2667000"/>
          </a:xfrm>
          <a:prstGeom prst="rect">
            <a:avLst/>
          </a:prstGeom>
          <a:noFill/>
          <a:ln w="190500">
            <a:solidFill>
              <a:srgbClr val="0033CC"/>
            </a:solidFill>
            <a:miter lim="800000"/>
            <a:headEnd/>
            <a:tailEnd/>
          </a:ln>
        </p:spPr>
        <p:txBody>
          <a:bodyPr wrap="none" anchor="ctr"/>
          <a:lstStyle/>
          <a:p>
            <a:endParaRPr lang="en-US"/>
          </a:p>
        </p:txBody>
      </p:sp>
      <p:sp>
        <p:nvSpPr>
          <p:cNvPr id="13316" name="WordArt 7"/>
          <p:cNvSpPr>
            <a:spLocks noChangeArrowheads="1" noChangeShapeType="1" noTextEdit="1"/>
          </p:cNvSpPr>
          <p:nvPr/>
        </p:nvSpPr>
        <p:spPr bwMode="auto">
          <a:xfrm>
            <a:off x="2590800" y="2422525"/>
            <a:ext cx="4629150" cy="153035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KHÁI QUÁT VỀ</a:t>
            </a:r>
          </a:p>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CÔNG TÁC YTTH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0" name="TextBox 26"/>
          <p:cNvSpPr txBox="1">
            <a:spLocks noChangeArrowheads="1"/>
          </p:cNvSpPr>
          <p:nvPr/>
        </p:nvSpPr>
        <p:spPr bwMode="auto">
          <a:xfrm>
            <a:off x="87313" y="133350"/>
            <a:ext cx="8980487" cy="6465888"/>
          </a:xfrm>
          <a:prstGeom prst="rect">
            <a:avLst/>
          </a:prstGeom>
          <a:noFill/>
          <a:ln w="9525">
            <a:noFill/>
            <a:miter lim="800000"/>
            <a:headEnd/>
            <a:tailEnd/>
          </a:ln>
        </p:spPr>
        <p:txBody>
          <a:bodyPr lIns="0" tIns="0" rIns="0" bIns="0">
            <a:spAutoFit/>
          </a:bodyPr>
          <a:lstStyle/>
          <a:p>
            <a:pPr indent="557213"/>
            <a:r>
              <a:rPr lang="en-US" altLang="zh-CN" sz="3200">
                <a:solidFill>
                  <a:srgbClr val="FEFE00"/>
                </a:solidFill>
                <a:cs typeface="Arial" charset="0"/>
              </a:rPr>
              <a:t>Trường học có vai trò quan trọng trong</a:t>
            </a:r>
          </a:p>
          <a:p>
            <a:pPr indent="557213"/>
            <a:r>
              <a:rPr lang="en-US" altLang="zh-CN" sz="3200">
                <a:solidFill>
                  <a:srgbClr val="FEFE00"/>
                </a:solidFill>
                <a:cs typeface="Arial" charset="0"/>
              </a:rPr>
              <a:t>việc nâng cao sức khỏe&amp; sự an toàn cho trẻ</a:t>
            </a:r>
          </a:p>
          <a:p>
            <a:pPr indent="557213">
              <a:lnSpc>
                <a:spcPts val="1000"/>
              </a:lnSpc>
            </a:pPr>
            <a:endParaRPr lang="en-US" sz="32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000"/>
              </a:lnSpc>
            </a:pPr>
            <a:endParaRPr lang="en-US" sz="1800">
              <a:latin typeface="Calibri" pitchFamily="34" charset="0"/>
              <a:ea typeface="宋体" charset="-122"/>
              <a:cs typeface="Arial" charset="0"/>
            </a:endParaRPr>
          </a:p>
          <a:p>
            <a:pPr indent="557213">
              <a:lnSpc>
                <a:spcPts val="1800"/>
              </a:lnSpc>
            </a:pPr>
            <a:endParaRPr lang="en-US" sz="1800">
              <a:latin typeface="Calibri" pitchFamily="34" charset="0"/>
              <a:ea typeface="宋体" charset="-122"/>
              <a:cs typeface="Arial" charset="0"/>
            </a:endParaRPr>
          </a:p>
          <a:p>
            <a:pPr indent="557213"/>
            <a:r>
              <a:rPr lang="en-US" altLang="zh-CN" sz="1200">
                <a:solidFill>
                  <a:srgbClr val="514538"/>
                </a:solidFill>
                <a:cs typeface="Arial" charset="0"/>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4" name="TextBox 28"/>
          <p:cNvSpPr txBox="1">
            <a:spLocks noChangeArrowheads="1"/>
          </p:cNvSpPr>
          <p:nvPr/>
        </p:nvSpPr>
        <p:spPr bwMode="auto">
          <a:xfrm>
            <a:off x="3368675" y="979488"/>
            <a:ext cx="4872038" cy="411162"/>
          </a:xfrm>
          <a:prstGeom prst="rect">
            <a:avLst/>
          </a:prstGeom>
          <a:noFill/>
          <a:ln w="9525">
            <a:noFill/>
            <a:miter lim="800000"/>
            <a:headEnd/>
            <a:tailEnd/>
          </a:ln>
        </p:spPr>
        <p:txBody>
          <a:bodyPr lIns="0" tIns="0" rIns="0" bIns="0">
            <a:spAutoFit/>
          </a:bodyPr>
          <a:lstStyle/>
          <a:p>
            <a:r>
              <a:rPr lang="en-US" altLang="zh-CN" sz="2700" i="1">
                <a:solidFill>
                  <a:srgbClr val="000000"/>
                </a:solidFill>
                <a:latin typeface="Times New Roman" pitchFamily="18" charset="0"/>
                <a:cs typeface="Times New Roman" pitchFamily="18" charset="0"/>
              </a:rPr>
              <a:t>“Trường   học   thuộc   nhóm   địa</a:t>
            </a:r>
          </a:p>
        </p:txBody>
      </p:sp>
      <p:sp>
        <p:nvSpPr>
          <p:cNvPr id="23555" name="TextBox 29"/>
          <p:cNvSpPr txBox="1">
            <a:spLocks noChangeArrowheads="1"/>
          </p:cNvSpPr>
          <p:nvPr/>
        </p:nvSpPr>
        <p:spPr bwMode="auto">
          <a:xfrm>
            <a:off x="3368675" y="1390650"/>
            <a:ext cx="4756150" cy="823913"/>
          </a:xfrm>
          <a:prstGeom prst="rect">
            <a:avLst/>
          </a:prstGeom>
          <a:noFill/>
          <a:ln w="9525">
            <a:noFill/>
            <a:miter lim="800000"/>
            <a:headEnd/>
            <a:tailEnd/>
          </a:ln>
        </p:spPr>
        <p:txBody>
          <a:bodyPr lIns="0" tIns="0" rIns="0" bIns="0">
            <a:spAutoFit/>
          </a:bodyPr>
          <a:lstStyle/>
          <a:p>
            <a:r>
              <a:rPr lang="en-US" altLang="zh-CN" sz="2700" i="1">
                <a:solidFill>
                  <a:srgbClr val="000000"/>
                </a:solidFill>
                <a:latin typeface="Times New Roman" pitchFamily="18" charset="0"/>
                <a:cs typeface="Times New Roman" pitchFamily="18" charset="0"/>
              </a:rPr>
              <a:t>điểm chiến lược nhất có tác động</a:t>
            </a:r>
          </a:p>
          <a:p>
            <a:r>
              <a:rPr lang="en-US" altLang="zh-CN" sz="2700" i="1">
                <a:solidFill>
                  <a:srgbClr val="000000"/>
                </a:solidFill>
                <a:latin typeface="Times New Roman" pitchFamily="18" charset="0"/>
                <a:cs typeface="Times New Roman" pitchFamily="18" charset="0"/>
              </a:rPr>
              <a:t>tích cực đến sức khỏe trẻ em và</a:t>
            </a:r>
          </a:p>
        </p:txBody>
      </p:sp>
      <p:sp>
        <p:nvSpPr>
          <p:cNvPr id="23556" name="TextBox 30"/>
          <p:cNvSpPr txBox="1">
            <a:spLocks noChangeArrowheads="1"/>
          </p:cNvSpPr>
          <p:nvPr/>
        </p:nvSpPr>
        <p:spPr bwMode="auto">
          <a:xfrm>
            <a:off x="3368675" y="2214563"/>
            <a:ext cx="4872038" cy="411162"/>
          </a:xfrm>
          <a:prstGeom prst="rect">
            <a:avLst/>
          </a:prstGeom>
          <a:noFill/>
          <a:ln w="9525">
            <a:noFill/>
            <a:miter lim="800000"/>
            <a:headEnd/>
            <a:tailEnd/>
          </a:ln>
        </p:spPr>
        <p:txBody>
          <a:bodyPr lIns="0" tIns="0" rIns="0" bIns="0">
            <a:spAutoFit/>
          </a:bodyPr>
          <a:lstStyle/>
          <a:p>
            <a:r>
              <a:rPr lang="en-US" altLang="zh-CN" sz="2700" i="1">
                <a:solidFill>
                  <a:srgbClr val="000000"/>
                </a:solidFill>
                <a:latin typeface="Times New Roman" pitchFamily="18" charset="0"/>
                <a:cs typeface="Times New Roman" pitchFamily="18" charset="0"/>
              </a:rPr>
              <a:t>thanh   thiếu   niên.   Môi   trường</a:t>
            </a:r>
          </a:p>
        </p:txBody>
      </p:sp>
      <p:sp>
        <p:nvSpPr>
          <p:cNvPr id="23557" name="TextBox 31"/>
          <p:cNvSpPr txBox="1">
            <a:spLocks noChangeArrowheads="1"/>
          </p:cNvSpPr>
          <p:nvPr/>
        </p:nvSpPr>
        <p:spPr bwMode="auto">
          <a:xfrm>
            <a:off x="3368675" y="2625725"/>
            <a:ext cx="4843463" cy="3703638"/>
          </a:xfrm>
          <a:prstGeom prst="rect">
            <a:avLst/>
          </a:prstGeom>
          <a:noFill/>
          <a:ln w="9525">
            <a:noFill/>
            <a:miter lim="800000"/>
            <a:headEnd/>
            <a:tailEnd/>
          </a:ln>
        </p:spPr>
        <p:txBody>
          <a:bodyPr lIns="0" tIns="0" rIns="0" bIns="0">
            <a:spAutoFit/>
          </a:bodyPr>
          <a:lstStyle/>
          <a:p>
            <a:pPr hangingPunct="0"/>
            <a:r>
              <a:rPr lang="en-US" altLang="zh-CN" sz="2700" i="1">
                <a:solidFill>
                  <a:srgbClr val="000000"/>
                </a:solidFill>
                <a:latin typeface="Times New Roman" pitchFamily="18" charset="0"/>
                <a:cs typeface="Times New Roman" pitchFamily="18" charset="0"/>
              </a:rPr>
              <a:t>trường học nâng cao sức khỏe có thể được xem như nền tảng cho lối sống lành mạnh suốt cuộc đời. Trẻ em được học trong các trường học nâng cao sức khỏe sẽ dễ dàng xây  dựng  được  các  cộng  đồng nâng cao sức khỏe sau này”</a:t>
            </a:r>
          </a:p>
          <a:p>
            <a:pPr>
              <a:lnSpc>
                <a:spcPts val="1163"/>
              </a:lnSpc>
            </a:pPr>
            <a:endParaRPr lang="en-US" sz="1800">
              <a:latin typeface="Calibri" pitchFamily="34" charset="0"/>
              <a:ea typeface="宋体" charset="-122"/>
              <a:cs typeface="Times New Roman" pitchFamily="18" charset="0"/>
            </a:endParaRPr>
          </a:p>
          <a:p>
            <a:pPr hangingPunct="0"/>
            <a:r>
              <a:rPr lang="en-US" altLang="zh-CN" sz="2200" i="1">
                <a:solidFill>
                  <a:srgbClr val="000000"/>
                </a:solidFill>
                <a:latin typeface="Times New Roman" pitchFamily="18" charset="0"/>
                <a:cs typeface="Times New Roman" pitchFamily="18" charset="0"/>
              </a:rPr>
              <a:t>(Dr Shin Young-soo, GĐ WHO khu vực Tây Thái Bình Dương)</a:t>
            </a:r>
          </a:p>
        </p:txBody>
      </p:sp>
      <p:sp>
        <p:nvSpPr>
          <p:cNvPr id="32" name="TextBox 32"/>
          <p:cNvSpPr txBox="1"/>
          <p:nvPr/>
        </p:nvSpPr>
        <p:spPr>
          <a:xfrm>
            <a:off x="8528050" y="6540500"/>
            <a:ext cx="287338" cy="182563"/>
          </a:xfrm>
          <a:prstGeom prst="rect">
            <a:avLst/>
          </a:prstGeom>
          <a:noFill/>
        </p:spPr>
        <p:txBody>
          <a:bodyPr lIns="0" tIns="0" rIns="0" bIns="0">
            <a:spAutoFit/>
          </a:bodyPr>
          <a:lstStyle/>
          <a:p>
            <a:pPr fontAlgn="auto">
              <a:spcBef>
                <a:spcPts val="0"/>
              </a:spcBef>
              <a:spcAft>
                <a:spcPts val="0"/>
              </a:spcAft>
              <a:defRPr/>
            </a:pPr>
            <a:r>
              <a:rPr lang="en-US" altLang="zh-CN" sz="1200" spc="-45" dirty="0">
                <a:solidFill>
                  <a:srgbClr val="514538"/>
                </a:solidFill>
                <a:latin typeface="Arial"/>
                <a:ea typeface="Arial"/>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34"/>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12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TextBox 38"/>
          <p:cNvSpPr txBox="1">
            <a:spLocks noChangeArrowheads="1"/>
          </p:cNvSpPr>
          <p:nvPr/>
        </p:nvSpPr>
        <p:spPr bwMode="auto">
          <a:xfrm>
            <a:off x="1230313" y="6129338"/>
            <a:ext cx="6734175" cy="381000"/>
          </a:xfrm>
          <a:prstGeom prst="rect">
            <a:avLst/>
          </a:prstGeom>
          <a:noFill/>
          <a:ln w="9525">
            <a:noFill/>
            <a:miter lim="800000"/>
            <a:headEnd/>
            <a:tailEnd/>
          </a:ln>
        </p:spPr>
        <p:txBody>
          <a:bodyPr lIns="0" tIns="0" rIns="0" bIns="0">
            <a:spAutoFit/>
          </a:bodyPr>
          <a:lstStyle/>
          <a:p>
            <a:r>
              <a:rPr lang="en-US" altLang="zh-CN" sz="2500">
                <a:solidFill>
                  <a:srgbClr val="000000"/>
                </a:solidFill>
                <a:cs typeface="Arial" charset="0"/>
              </a:rPr>
              <a:t>Sơ đổ tổ chức, quản lý, chỉ đạo công tác YTTH</a:t>
            </a:r>
          </a:p>
        </p:txBody>
      </p:sp>
      <p:sp>
        <p:nvSpPr>
          <p:cNvPr id="25602" name="Rectangle 52"/>
          <p:cNvSpPr>
            <a:spLocks noChangeArrowheads="1"/>
          </p:cNvSpPr>
          <p:nvPr/>
        </p:nvSpPr>
        <p:spPr bwMode="auto">
          <a:xfrm>
            <a:off x="1449388" y="412750"/>
            <a:ext cx="2085975" cy="874713"/>
          </a:xfrm>
          <a:prstGeom prst="rect">
            <a:avLst/>
          </a:prstGeom>
          <a:solidFill>
            <a:srgbClr val="D73765"/>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Bộ Y tế</a:t>
            </a:r>
          </a:p>
          <a:p>
            <a:pPr algn="ctr"/>
            <a:r>
              <a:rPr lang="en-US" sz="2000" b="1">
                <a:solidFill>
                  <a:schemeClr val="bg1"/>
                </a:solidFill>
                <a:latin typeface="Times New Roman" pitchFamily="18" charset="0"/>
              </a:rPr>
              <a:t>Cục QLMTYT</a:t>
            </a:r>
          </a:p>
        </p:txBody>
      </p:sp>
      <p:sp>
        <p:nvSpPr>
          <p:cNvPr id="25603" name="Rectangle 53"/>
          <p:cNvSpPr>
            <a:spLocks noChangeArrowheads="1"/>
          </p:cNvSpPr>
          <p:nvPr/>
        </p:nvSpPr>
        <p:spPr bwMode="auto">
          <a:xfrm>
            <a:off x="6142038" y="412750"/>
            <a:ext cx="2085975" cy="874713"/>
          </a:xfrm>
          <a:prstGeom prst="rect">
            <a:avLst/>
          </a:prstGeom>
          <a:solidFill>
            <a:srgbClr val="D73765"/>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Bộ GD &amp; ĐT</a:t>
            </a:r>
          </a:p>
          <a:p>
            <a:pPr algn="ctr"/>
            <a:r>
              <a:rPr lang="en-US" sz="2000" b="1">
                <a:solidFill>
                  <a:schemeClr val="bg1"/>
                </a:solidFill>
                <a:latin typeface="Times New Roman" pitchFamily="18" charset="0"/>
              </a:rPr>
              <a:t>Vụ CTHSSV</a:t>
            </a:r>
          </a:p>
        </p:txBody>
      </p:sp>
      <p:sp>
        <p:nvSpPr>
          <p:cNvPr id="25604" name="Rectangle 54"/>
          <p:cNvSpPr>
            <a:spLocks noChangeArrowheads="1"/>
          </p:cNvSpPr>
          <p:nvPr/>
        </p:nvSpPr>
        <p:spPr bwMode="auto">
          <a:xfrm>
            <a:off x="1449388" y="1606550"/>
            <a:ext cx="2085975" cy="671513"/>
          </a:xfrm>
          <a:prstGeom prst="rect">
            <a:avLst/>
          </a:prstGeom>
          <a:solidFill>
            <a:srgbClr val="3366FF"/>
          </a:solidFill>
          <a:ln w="9525">
            <a:solidFill>
              <a:schemeClr val="tx1"/>
            </a:solidFill>
            <a:miter lim="800000"/>
            <a:headEnd/>
            <a:tailEnd/>
          </a:ln>
        </p:spPr>
        <p:txBody>
          <a:bodyPr wrap="none" anchor="ctr"/>
          <a:lstStyle/>
          <a:p>
            <a:pPr algn="ctr"/>
            <a:r>
              <a:rPr lang="en-US" sz="2500" b="1">
                <a:solidFill>
                  <a:schemeClr val="bg1"/>
                </a:solidFill>
                <a:latin typeface="Times New Roman" pitchFamily="18" charset="0"/>
              </a:rPr>
              <a:t>Sở Y tế</a:t>
            </a:r>
          </a:p>
        </p:txBody>
      </p:sp>
      <p:sp>
        <p:nvSpPr>
          <p:cNvPr id="25605" name="Rectangle 55"/>
          <p:cNvSpPr>
            <a:spLocks noChangeArrowheads="1"/>
          </p:cNvSpPr>
          <p:nvPr/>
        </p:nvSpPr>
        <p:spPr bwMode="auto">
          <a:xfrm>
            <a:off x="6162675" y="1606550"/>
            <a:ext cx="2085975" cy="671513"/>
          </a:xfrm>
          <a:prstGeom prst="rect">
            <a:avLst/>
          </a:prstGeom>
          <a:solidFill>
            <a:srgbClr val="3366FF"/>
          </a:solidFill>
          <a:ln w="9525">
            <a:solidFill>
              <a:schemeClr val="tx1"/>
            </a:solidFill>
            <a:miter lim="800000"/>
            <a:headEnd/>
            <a:tailEnd/>
          </a:ln>
        </p:spPr>
        <p:txBody>
          <a:bodyPr wrap="none" anchor="ctr"/>
          <a:lstStyle/>
          <a:p>
            <a:pPr algn="ctr"/>
            <a:r>
              <a:rPr lang="en-US" sz="2500" b="1">
                <a:solidFill>
                  <a:schemeClr val="bg1"/>
                </a:solidFill>
                <a:latin typeface="Times New Roman" pitchFamily="18" charset="0"/>
              </a:rPr>
              <a:t>Sở GD&amp;ĐT</a:t>
            </a:r>
          </a:p>
        </p:txBody>
      </p:sp>
      <p:sp>
        <p:nvSpPr>
          <p:cNvPr id="25606" name="Rectangle 56"/>
          <p:cNvSpPr>
            <a:spLocks noChangeArrowheads="1"/>
          </p:cNvSpPr>
          <p:nvPr/>
        </p:nvSpPr>
        <p:spPr bwMode="auto">
          <a:xfrm>
            <a:off x="409575" y="2598738"/>
            <a:ext cx="1817688" cy="893762"/>
          </a:xfrm>
          <a:prstGeom prst="rect">
            <a:avLst/>
          </a:prstGeom>
          <a:solidFill>
            <a:srgbClr val="339966"/>
          </a:solidFill>
          <a:ln w="9525">
            <a:solidFill>
              <a:schemeClr val="tx1"/>
            </a:solidFill>
            <a:miter lim="800000"/>
            <a:headEnd/>
            <a:tailEnd/>
          </a:ln>
        </p:spPr>
        <p:txBody>
          <a:bodyPr wrap="none" anchor="ctr"/>
          <a:lstStyle/>
          <a:p>
            <a:pPr algn="ctr"/>
            <a:r>
              <a:rPr lang="en-US" sz="2500" b="1">
                <a:solidFill>
                  <a:schemeClr val="bg1"/>
                </a:solidFill>
                <a:latin typeface="Times New Roman" pitchFamily="18" charset="0"/>
              </a:rPr>
              <a:t>Phòng</a:t>
            </a:r>
          </a:p>
          <a:p>
            <a:pPr algn="ctr"/>
            <a:r>
              <a:rPr lang="en-US" sz="2500" b="1">
                <a:solidFill>
                  <a:schemeClr val="bg1"/>
                </a:solidFill>
                <a:latin typeface="Times New Roman" pitchFamily="18" charset="0"/>
              </a:rPr>
              <a:t>Nghiệp vụ y</a:t>
            </a:r>
          </a:p>
        </p:txBody>
      </p:sp>
      <p:sp>
        <p:nvSpPr>
          <p:cNvPr id="25607" name="Rectangle 57"/>
          <p:cNvSpPr>
            <a:spLocks noChangeArrowheads="1"/>
          </p:cNvSpPr>
          <p:nvPr/>
        </p:nvSpPr>
        <p:spPr bwMode="auto">
          <a:xfrm>
            <a:off x="2647950" y="2598738"/>
            <a:ext cx="1817688" cy="893762"/>
          </a:xfrm>
          <a:prstGeom prst="rect">
            <a:avLst/>
          </a:prstGeom>
          <a:solidFill>
            <a:srgbClr val="339966"/>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TTYTDP/TTKS </a:t>
            </a:r>
          </a:p>
          <a:p>
            <a:pPr algn="ctr"/>
            <a:r>
              <a:rPr lang="en-US" sz="2000" b="1">
                <a:solidFill>
                  <a:schemeClr val="bg1"/>
                </a:solidFill>
                <a:latin typeface="Times New Roman" pitchFamily="18" charset="0"/>
              </a:rPr>
              <a:t>Bệnh tật</a:t>
            </a:r>
          </a:p>
        </p:txBody>
      </p:sp>
      <p:sp>
        <p:nvSpPr>
          <p:cNvPr id="25608" name="Rectangle 58"/>
          <p:cNvSpPr>
            <a:spLocks noChangeArrowheads="1"/>
          </p:cNvSpPr>
          <p:nvPr/>
        </p:nvSpPr>
        <p:spPr bwMode="auto">
          <a:xfrm>
            <a:off x="1738313" y="3870325"/>
            <a:ext cx="1817687" cy="893763"/>
          </a:xfrm>
          <a:prstGeom prst="rect">
            <a:avLst/>
          </a:prstGeom>
          <a:solidFill>
            <a:srgbClr val="FFFF99"/>
          </a:solidFill>
          <a:ln w="9525">
            <a:solidFill>
              <a:schemeClr val="tx1"/>
            </a:solidFill>
            <a:miter lim="800000"/>
            <a:headEnd/>
            <a:tailEnd/>
          </a:ln>
        </p:spPr>
        <p:txBody>
          <a:bodyPr wrap="none" anchor="ctr"/>
          <a:lstStyle/>
          <a:p>
            <a:pPr algn="ctr"/>
            <a:r>
              <a:rPr lang="en-US" sz="2500" b="1">
                <a:latin typeface="Times New Roman" pitchFamily="18" charset="0"/>
              </a:rPr>
              <a:t>TTYT </a:t>
            </a:r>
          </a:p>
          <a:p>
            <a:pPr algn="ctr"/>
            <a:r>
              <a:rPr lang="en-US" sz="2500" b="1">
                <a:latin typeface="Times New Roman" pitchFamily="18" charset="0"/>
              </a:rPr>
              <a:t>Q/H</a:t>
            </a:r>
          </a:p>
        </p:txBody>
      </p:sp>
      <p:sp>
        <p:nvSpPr>
          <p:cNvPr id="25609" name="Rectangle 59"/>
          <p:cNvSpPr>
            <a:spLocks noChangeArrowheads="1"/>
          </p:cNvSpPr>
          <p:nvPr/>
        </p:nvSpPr>
        <p:spPr bwMode="auto">
          <a:xfrm>
            <a:off x="6410325" y="3870325"/>
            <a:ext cx="1817688" cy="893763"/>
          </a:xfrm>
          <a:prstGeom prst="rect">
            <a:avLst/>
          </a:prstGeom>
          <a:solidFill>
            <a:srgbClr val="FFFF99"/>
          </a:solidFill>
          <a:ln w="9525">
            <a:solidFill>
              <a:schemeClr val="tx1"/>
            </a:solidFill>
            <a:miter lim="800000"/>
            <a:headEnd/>
            <a:tailEnd/>
          </a:ln>
        </p:spPr>
        <p:txBody>
          <a:bodyPr wrap="none" anchor="ctr"/>
          <a:lstStyle/>
          <a:p>
            <a:pPr algn="ctr"/>
            <a:r>
              <a:rPr lang="en-US" sz="2500" b="1">
                <a:latin typeface="Times New Roman" pitchFamily="18" charset="0"/>
              </a:rPr>
              <a:t>Phòng </a:t>
            </a:r>
          </a:p>
          <a:p>
            <a:pPr algn="ctr"/>
            <a:r>
              <a:rPr lang="en-US" sz="2500" b="1">
                <a:latin typeface="Times New Roman" pitchFamily="18" charset="0"/>
              </a:rPr>
              <a:t>GD&amp;ĐT</a:t>
            </a:r>
          </a:p>
        </p:txBody>
      </p:sp>
      <p:sp>
        <p:nvSpPr>
          <p:cNvPr id="25610" name="Rectangle 61"/>
          <p:cNvSpPr>
            <a:spLocks noChangeArrowheads="1"/>
          </p:cNvSpPr>
          <p:nvPr/>
        </p:nvSpPr>
        <p:spPr bwMode="auto">
          <a:xfrm>
            <a:off x="1604963" y="5094288"/>
            <a:ext cx="2085975" cy="671512"/>
          </a:xfrm>
          <a:prstGeom prst="rect">
            <a:avLst/>
          </a:prstGeom>
          <a:solidFill>
            <a:srgbClr val="FF6600"/>
          </a:solidFill>
          <a:ln w="9525">
            <a:solidFill>
              <a:schemeClr val="tx1"/>
            </a:solidFill>
            <a:miter lim="800000"/>
            <a:headEnd/>
            <a:tailEnd/>
          </a:ln>
        </p:spPr>
        <p:txBody>
          <a:bodyPr wrap="none" anchor="ctr"/>
          <a:lstStyle/>
          <a:p>
            <a:pPr algn="ctr"/>
            <a:r>
              <a:rPr lang="en-US" sz="2500" b="1">
                <a:solidFill>
                  <a:schemeClr val="bg1"/>
                </a:solidFill>
                <a:latin typeface="Times New Roman" pitchFamily="18" charset="0"/>
              </a:rPr>
              <a:t>Y tế P/X</a:t>
            </a:r>
          </a:p>
        </p:txBody>
      </p:sp>
      <p:sp>
        <p:nvSpPr>
          <p:cNvPr id="25611" name="Rectangle 62"/>
          <p:cNvSpPr>
            <a:spLocks noChangeArrowheads="1"/>
          </p:cNvSpPr>
          <p:nvPr/>
        </p:nvSpPr>
        <p:spPr bwMode="auto">
          <a:xfrm>
            <a:off x="6410325" y="5094288"/>
            <a:ext cx="2025650" cy="671512"/>
          </a:xfrm>
          <a:prstGeom prst="rect">
            <a:avLst/>
          </a:prstGeom>
          <a:solidFill>
            <a:srgbClr val="FF6600"/>
          </a:solidFill>
          <a:ln w="9525">
            <a:solidFill>
              <a:schemeClr val="tx1"/>
            </a:solidFill>
            <a:miter lim="800000"/>
            <a:headEnd/>
            <a:tailEnd/>
          </a:ln>
        </p:spPr>
        <p:txBody>
          <a:bodyPr wrap="none" anchor="ctr"/>
          <a:lstStyle/>
          <a:p>
            <a:pPr algn="ctr"/>
            <a:r>
              <a:rPr lang="en-US" sz="2500" b="1">
                <a:solidFill>
                  <a:schemeClr val="bg1"/>
                </a:solidFill>
                <a:latin typeface="Times New Roman" pitchFamily="18" charset="0"/>
              </a:rPr>
              <a:t>Trường học</a:t>
            </a:r>
          </a:p>
        </p:txBody>
      </p:sp>
      <p:sp>
        <p:nvSpPr>
          <p:cNvPr id="25612" name="Line 63"/>
          <p:cNvSpPr>
            <a:spLocks noChangeShapeType="1"/>
          </p:cNvSpPr>
          <p:nvPr/>
        </p:nvSpPr>
        <p:spPr bwMode="auto">
          <a:xfrm>
            <a:off x="3535363" y="836613"/>
            <a:ext cx="2606675" cy="0"/>
          </a:xfrm>
          <a:prstGeom prst="line">
            <a:avLst/>
          </a:prstGeom>
          <a:noFill/>
          <a:ln w="9525">
            <a:solidFill>
              <a:schemeClr val="tx1"/>
            </a:solidFill>
            <a:round/>
            <a:headEnd type="triangle" w="med" len="med"/>
            <a:tailEnd type="triangle" w="med" len="med"/>
          </a:ln>
        </p:spPr>
        <p:txBody>
          <a:bodyPr/>
          <a:lstStyle/>
          <a:p>
            <a:endParaRPr lang="en-US"/>
          </a:p>
        </p:txBody>
      </p:sp>
      <p:sp>
        <p:nvSpPr>
          <p:cNvPr id="25613" name="Line 64"/>
          <p:cNvSpPr>
            <a:spLocks noChangeShapeType="1"/>
          </p:cNvSpPr>
          <p:nvPr/>
        </p:nvSpPr>
        <p:spPr bwMode="auto">
          <a:xfrm>
            <a:off x="3556000" y="1876425"/>
            <a:ext cx="2606675" cy="0"/>
          </a:xfrm>
          <a:prstGeom prst="line">
            <a:avLst/>
          </a:prstGeom>
          <a:noFill/>
          <a:ln w="9525">
            <a:solidFill>
              <a:schemeClr val="tx1"/>
            </a:solidFill>
            <a:round/>
            <a:headEnd type="triangle" w="med" len="med"/>
            <a:tailEnd type="triangle" w="med" len="med"/>
          </a:ln>
        </p:spPr>
        <p:txBody>
          <a:bodyPr/>
          <a:lstStyle/>
          <a:p>
            <a:endParaRPr lang="en-US"/>
          </a:p>
        </p:txBody>
      </p:sp>
      <p:sp>
        <p:nvSpPr>
          <p:cNvPr id="25614" name="Line 65"/>
          <p:cNvSpPr>
            <a:spLocks noChangeShapeType="1"/>
          </p:cNvSpPr>
          <p:nvPr/>
        </p:nvSpPr>
        <p:spPr bwMode="auto">
          <a:xfrm>
            <a:off x="3690938" y="5483225"/>
            <a:ext cx="2719387" cy="0"/>
          </a:xfrm>
          <a:prstGeom prst="line">
            <a:avLst/>
          </a:prstGeom>
          <a:noFill/>
          <a:ln w="9525">
            <a:solidFill>
              <a:schemeClr val="tx1"/>
            </a:solidFill>
            <a:round/>
            <a:headEnd type="triangle" w="med" len="med"/>
            <a:tailEnd type="triangle" w="med" len="med"/>
          </a:ln>
        </p:spPr>
        <p:txBody>
          <a:bodyPr/>
          <a:lstStyle/>
          <a:p>
            <a:endParaRPr lang="en-US"/>
          </a:p>
        </p:txBody>
      </p:sp>
      <p:sp>
        <p:nvSpPr>
          <p:cNvPr id="25615" name="Line 66"/>
          <p:cNvSpPr>
            <a:spLocks noChangeShapeType="1"/>
          </p:cNvSpPr>
          <p:nvPr/>
        </p:nvSpPr>
        <p:spPr bwMode="auto">
          <a:xfrm>
            <a:off x="3556000" y="4306888"/>
            <a:ext cx="2854325" cy="0"/>
          </a:xfrm>
          <a:prstGeom prst="line">
            <a:avLst/>
          </a:prstGeom>
          <a:noFill/>
          <a:ln w="9525">
            <a:solidFill>
              <a:schemeClr val="tx1"/>
            </a:solidFill>
            <a:round/>
            <a:headEnd type="triangle" w="med" len="med"/>
            <a:tailEnd type="triangle" w="med" len="med"/>
          </a:ln>
        </p:spPr>
        <p:txBody>
          <a:bodyPr/>
          <a:lstStyle/>
          <a:p>
            <a:endParaRPr lang="en-US"/>
          </a:p>
        </p:txBody>
      </p:sp>
      <p:sp>
        <p:nvSpPr>
          <p:cNvPr id="25616" name="Line 68"/>
          <p:cNvSpPr>
            <a:spLocks noChangeShapeType="1"/>
          </p:cNvSpPr>
          <p:nvPr/>
        </p:nvSpPr>
        <p:spPr bwMode="auto">
          <a:xfrm>
            <a:off x="2239963" y="1287463"/>
            <a:ext cx="0" cy="319087"/>
          </a:xfrm>
          <a:prstGeom prst="line">
            <a:avLst/>
          </a:prstGeom>
          <a:noFill/>
          <a:ln w="9525">
            <a:solidFill>
              <a:schemeClr val="tx1"/>
            </a:solidFill>
            <a:round/>
            <a:headEnd/>
            <a:tailEnd type="triangle" w="med" len="med"/>
          </a:ln>
        </p:spPr>
        <p:txBody>
          <a:bodyPr/>
          <a:lstStyle/>
          <a:p>
            <a:endParaRPr lang="en-US"/>
          </a:p>
        </p:txBody>
      </p:sp>
      <p:sp>
        <p:nvSpPr>
          <p:cNvPr id="25617" name="Line 69"/>
          <p:cNvSpPr>
            <a:spLocks noChangeShapeType="1"/>
          </p:cNvSpPr>
          <p:nvPr/>
        </p:nvSpPr>
        <p:spPr bwMode="auto">
          <a:xfrm>
            <a:off x="7189788" y="1287463"/>
            <a:ext cx="0" cy="319087"/>
          </a:xfrm>
          <a:prstGeom prst="line">
            <a:avLst/>
          </a:prstGeom>
          <a:noFill/>
          <a:ln w="9525">
            <a:solidFill>
              <a:schemeClr val="tx1"/>
            </a:solidFill>
            <a:round/>
            <a:headEnd/>
            <a:tailEnd type="triangle" w="med" len="med"/>
          </a:ln>
        </p:spPr>
        <p:txBody>
          <a:bodyPr/>
          <a:lstStyle/>
          <a:p>
            <a:endParaRPr lang="en-US"/>
          </a:p>
        </p:txBody>
      </p:sp>
      <p:sp>
        <p:nvSpPr>
          <p:cNvPr id="25618" name="Line 70"/>
          <p:cNvSpPr>
            <a:spLocks noChangeShapeType="1"/>
          </p:cNvSpPr>
          <p:nvPr/>
        </p:nvSpPr>
        <p:spPr bwMode="auto">
          <a:xfrm>
            <a:off x="2647950" y="2278063"/>
            <a:ext cx="887413" cy="319087"/>
          </a:xfrm>
          <a:prstGeom prst="line">
            <a:avLst/>
          </a:prstGeom>
          <a:noFill/>
          <a:ln w="9525">
            <a:solidFill>
              <a:schemeClr val="tx1"/>
            </a:solidFill>
            <a:round/>
            <a:headEnd/>
            <a:tailEnd type="triangle" w="med" len="med"/>
          </a:ln>
        </p:spPr>
        <p:txBody>
          <a:bodyPr/>
          <a:lstStyle/>
          <a:p>
            <a:endParaRPr lang="en-US"/>
          </a:p>
        </p:txBody>
      </p:sp>
      <p:sp>
        <p:nvSpPr>
          <p:cNvPr id="25619" name="Line 71"/>
          <p:cNvSpPr>
            <a:spLocks noChangeShapeType="1"/>
          </p:cNvSpPr>
          <p:nvPr/>
        </p:nvSpPr>
        <p:spPr bwMode="auto">
          <a:xfrm flipH="1">
            <a:off x="1239838" y="2278063"/>
            <a:ext cx="1000125" cy="320675"/>
          </a:xfrm>
          <a:prstGeom prst="line">
            <a:avLst/>
          </a:prstGeom>
          <a:noFill/>
          <a:ln w="9525">
            <a:solidFill>
              <a:schemeClr val="tx1"/>
            </a:solidFill>
            <a:round/>
            <a:headEnd/>
            <a:tailEnd type="triangle" w="med" len="med"/>
          </a:ln>
        </p:spPr>
        <p:txBody>
          <a:bodyPr/>
          <a:lstStyle/>
          <a:p>
            <a:endParaRPr lang="en-US"/>
          </a:p>
        </p:txBody>
      </p:sp>
      <p:sp>
        <p:nvSpPr>
          <p:cNvPr id="25620" name="Line 72"/>
          <p:cNvSpPr>
            <a:spLocks noChangeShapeType="1"/>
          </p:cNvSpPr>
          <p:nvPr/>
        </p:nvSpPr>
        <p:spPr bwMode="auto">
          <a:xfrm>
            <a:off x="1239838" y="3492500"/>
            <a:ext cx="1000125" cy="377825"/>
          </a:xfrm>
          <a:prstGeom prst="line">
            <a:avLst/>
          </a:prstGeom>
          <a:noFill/>
          <a:ln w="9525">
            <a:solidFill>
              <a:schemeClr val="tx1"/>
            </a:solidFill>
            <a:round/>
            <a:headEnd/>
            <a:tailEnd type="triangle" w="med" len="med"/>
          </a:ln>
        </p:spPr>
        <p:txBody>
          <a:bodyPr/>
          <a:lstStyle/>
          <a:p>
            <a:endParaRPr lang="en-US"/>
          </a:p>
        </p:txBody>
      </p:sp>
      <p:sp>
        <p:nvSpPr>
          <p:cNvPr id="25621" name="Line 73"/>
          <p:cNvSpPr>
            <a:spLocks noChangeShapeType="1"/>
          </p:cNvSpPr>
          <p:nvPr/>
        </p:nvSpPr>
        <p:spPr bwMode="auto">
          <a:xfrm flipH="1">
            <a:off x="2690813" y="3492500"/>
            <a:ext cx="1000125" cy="377825"/>
          </a:xfrm>
          <a:prstGeom prst="line">
            <a:avLst/>
          </a:prstGeom>
          <a:noFill/>
          <a:ln w="9525">
            <a:solidFill>
              <a:schemeClr val="tx1"/>
            </a:solidFill>
            <a:round/>
            <a:headEnd/>
            <a:tailEnd type="triangle" w="med" len="med"/>
          </a:ln>
        </p:spPr>
        <p:txBody>
          <a:bodyPr/>
          <a:lstStyle/>
          <a:p>
            <a:endParaRPr lang="en-US"/>
          </a:p>
        </p:txBody>
      </p:sp>
      <p:sp>
        <p:nvSpPr>
          <p:cNvPr id="25622" name="Line 74"/>
          <p:cNvSpPr>
            <a:spLocks noChangeShapeType="1"/>
          </p:cNvSpPr>
          <p:nvPr/>
        </p:nvSpPr>
        <p:spPr bwMode="auto">
          <a:xfrm>
            <a:off x="2647950" y="4764088"/>
            <a:ext cx="0" cy="330200"/>
          </a:xfrm>
          <a:prstGeom prst="line">
            <a:avLst/>
          </a:prstGeom>
          <a:noFill/>
          <a:ln w="9525">
            <a:solidFill>
              <a:schemeClr val="tx1"/>
            </a:solidFill>
            <a:round/>
            <a:headEnd/>
            <a:tailEnd type="triangle" w="med" len="med"/>
          </a:ln>
        </p:spPr>
        <p:txBody>
          <a:bodyPr/>
          <a:lstStyle/>
          <a:p>
            <a:endParaRPr lang="en-US"/>
          </a:p>
        </p:txBody>
      </p:sp>
      <p:sp>
        <p:nvSpPr>
          <p:cNvPr id="25623" name="Line 75"/>
          <p:cNvSpPr>
            <a:spLocks noChangeShapeType="1"/>
          </p:cNvSpPr>
          <p:nvPr/>
        </p:nvSpPr>
        <p:spPr bwMode="auto">
          <a:xfrm>
            <a:off x="7400925" y="4764088"/>
            <a:ext cx="0" cy="330200"/>
          </a:xfrm>
          <a:prstGeom prst="line">
            <a:avLst/>
          </a:prstGeom>
          <a:noFill/>
          <a:ln w="9525">
            <a:solidFill>
              <a:schemeClr val="tx1"/>
            </a:solidFill>
            <a:round/>
            <a:headEnd/>
            <a:tailEnd type="triangle" w="med" len="med"/>
          </a:ln>
        </p:spPr>
        <p:txBody>
          <a:bodyPr/>
          <a:lstStyle/>
          <a:p>
            <a:endParaRPr lang="en-US"/>
          </a:p>
        </p:txBody>
      </p:sp>
      <p:sp>
        <p:nvSpPr>
          <p:cNvPr id="25624" name="Line 76"/>
          <p:cNvSpPr>
            <a:spLocks noChangeShapeType="1"/>
          </p:cNvSpPr>
          <p:nvPr/>
        </p:nvSpPr>
        <p:spPr bwMode="auto">
          <a:xfrm>
            <a:off x="7189788" y="2278063"/>
            <a:ext cx="0" cy="1592262"/>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TextBox 41"/>
          <p:cNvSpPr txBox="1">
            <a:spLocks noChangeArrowheads="1"/>
          </p:cNvSpPr>
          <p:nvPr/>
        </p:nvSpPr>
        <p:spPr bwMode="auto">
          <a:xfrm>
            <a:off x="2168525" y="1881188"/>
            <a:ext cx="5132388" cy="1676400"/>
          </a:xfrm>
          <a:prstGeom prst="rect">
            <a:avLst/>
          </a:prstGeom>
          <a:noFill/>
          <a:ln w="9525">
            <a:noFill/>
            <a:miter lim="800000"/>
            <a:headEnd/>
            <a:tailEnd/>
          </a:ln>
        </p:spPr>
        <p:txBody>
          <a:bodyPr lIns="0" tIns="0" rIns="0" bIns="0">
            <a:spAutoFit/>
          </a:bodyPr>
          <a:lstStyle/>
          <a:p>
            <a:r>
              <a:rPr lang="en-US" altLang="zh-CN" sz="5500" b="1">
                <a:solidFill>
                  <a:srgbClr val="000098"/>
                </a:solidFill>
                <a:cs typeface="Arial" charset="0"/>
              </a:rPr>
              <a:t>NHIỆM VỤ CỦA</a:t>
            </a:r>
          </a:p>
          <a:p>
            <a:r>
              <a:rPr lang="en-US" altLang="zh-CN" sz="5500" b="1">
                <a:solidFill>
                  <a:srgbClr val="000098"/>
                </a:solidFill>
                <a:cs typeface="Arial" charset="0"/>
              </a:rPr>
              <a:t>CÁN BỘ YTTH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0" name="TextBox 43"/>
          <p:cNvSpPr txBox="1">
            <a:spLocks noChangeArrowheads="1"/>
          </p:cNvSpPr>
          <p:nvPr/>
        </p:nvSpPr>
        <p:spPr bwMode="auto">
          <a:xfrm>
            <a:off x="625475" y="1190625"/>
            <a:ext cx="7935913" cy="3424238"/>
          </a:xfrm>
          <a:prstGeom prst="rect">
            <a:avLst/>
          </a:prstGeom>
          <a:noFill/>
          <a:ln w="9525">
            <a:noFill/>
            <a:miter lim="800000"/>
            <a:headEnd/>
            <a:tailEnd/>
          </a:ln>
        </p:spPr>
        <p:txBody>
          <a:bodyPr lIns="0" tIns="0" rIns="0" bIns="0">
            <a:spAutoFit/>
          </a:bodyPr>
          <a:lstStyle/>
          <a:p>
            <a:r>
              <a:rPr lang="en-US" altLang="zh-CN" sz="2500">
                <a:solidFill>
                  <a:srgbClr val="000000"/>
                </a:solidFill>
                <a:cs typeface="Arial" charset="0"/>
              </a:rPr>
              <a:t>- </a:t>
            </a:r>
            <a:r>
              <a:rPr lang="en-US" altLang="zh-CN" sz="2900">
                <a:solidFill>
                  <a:srgbClr val="000000"/>
                </a:solidFill>
                <a:cs typeface="Arial" charset="0"/>
              </a:rPr>
              <a:t>TĐ chuyên môn: Từ y sĩ trung cấp trở lên</a:t>
            </a:r>
          </a:p>
          <a:p>
            <a:pPr>
              <a:lnSpc>
                <a:spcPts val="1300"/>
              </a:lnSpc>
            </a:pPr>
            <a:endParaRPr lang="en-US" sz="1800">
              <a:latin typeface="Calibri" pitchFamily="34" charset="0"/>
              <a:ea typeface="宋体" charset="-122"/>
              <a:cs typeface="Arial" charset="0"/>
            </a:endParaRPr>
          </a:p>
          <a:p>
            <a:pPr hangingPunct="0"/>
            <a:r>
              <a:rPr lang="en-US" altLang="zh-CN" sz="2500">
                <a:solidFill>
                  <a:srgbClr val="000000"/>
                </a:solidFill>
                <a:cs typeface="Arial" charset="0"/>
              </a:rPr>
              <a:t>- </a:t>
            </a:r>
            <a:r>
              <a:rPr lang="en-US" altLang="zh-CN" sz="2900">
                <a:solidFill>
                  <a:srgbClr val="000000"/>
                </a:solidFill>
                <a:cs typeface="Arial" charset="0"/>
              </a:rPr>
              <a:t>CB YTTH được bố trí tùy vào điều kiện thực tiễn tại địa phương (ký hợp đồng với TYT, cơ sở  khám,  chữa  bệnh  từ  hình  thức  phòng khám đa khoa trở)</a:t>
            </a:r>
          </a:p>
          <a:p>
            <a:pPr>
              <a:lnSpc>
                <a:spcPts val="1238"/>
              </a:lnSpc>
            </a:pPr>
            <a:endParaRPr lang="en-US" sz="1800">
              <a:latin typeface="Calibri" pitchFamily="34" charset="0"/>
              <a:ea typeface="宋体" charset="-122"/>
              <a:cs typeface="Arial" charset="0"/>
            </a:endParaRPr>
          </a:p>
          <a:p>
            <a:r>
              <a:rPr lang="en-US" altLang="zh-CN" sz="2500">
                <a:solidFill>
                  <a:srgbClr val="000000"/>
                </a:solidFill>
                <a:cs typeface="Arial" charset="0"/>
              </a:rPr>
              <a:t>- </a:t>
            </a:r>
            <a:r>
              <a:rPr lang="en-US" altLang="zh-CN" sz="2900">
                <a:solidFill>
                  <a:srgbClr val="000000"/>
                </a:solidFill>
                <a:cs typeface="Arial" charset="0"/>
              </a:rPr>
              <a:t>Phải được thường xuyên cập nhật kiến thức</a:t>
            </a:r>
          </a:p>
          <a:p>
            <a:r>
              <a:rPr lang="en-US" altLang="zh-CN" sz="2900">
                <a:solidFill>
                  <a:srgbClr val="000000"/>
                </a:solidFill>
                <a:cs typeface="Arial" charset="0"/>
              </a:rPr>
              <a:t>chuyên môn y tế</a:t>
            </a:r>
          </a:p>
        </p:txBody>
      </p:sp>
      <p:sp>
        <p:nvSpPr>
          <p:cNvPr id="44" name="TextBox 44"/>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15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4" name="TextBox 46"/>
          <p:cNvSpPr txBox="1">
            <a:spLocks noChangeArrowheads="1"/>
          </p:cNvSpPr>
          <p:nvPr/>
        </p:nvSpPr>
        <p:spPr bwMode="auto">
          <a:xfrm>
            <a:off x="549275" y="881063"/>
            <a:ext cx="8151813" cy="5842000"/>
          </a:xfrm>
          <a:prstGeom prst="rect">
            <a:avLst/>
          </a:prstGeom>
          <a:noFill/>
          <a:ln w="9525">
            <a:noFill/>
            <a:miter lim="800000"/>
            <a:headEnd/>
            <a:tailEnd/>
          </a:ln>
        </p:spPr>
        <p:txBody>
          <a:bodyPr lIns="0" tIns="0" rIns="0" bIns="0">
            <a:spAutoFit/>
          </a:bodyPr>
          <a:lstStyle/>
          <a:p>
            <a:pPr indent="730250"/>
            <a:r>
              <a:rPr lang="en-US" altLang="zh-CN" sz="3800" b="1">
                <a:solidFill>
                  <a:srgbClr val="BF0000"/>
                </a:solidFill>
                <a:cs typeface="Arial" charset="0"/>
              </a:rPr>
              <a:t>NHIỆM VỤ CỦA CBYTTH* (tt)</a:t>
            </a:r>
          </a:p>
          <a:p>
            <a:pPr indent="730250">
              <a:lnSpc>
                <a:spcPts val="1000"/>
              </a:lnSpc>
            </a:pPr>
            <a:endParaRPr lang="en-US" sz="1800">
              <a:latin typeface="Calibri" pitchFamily="34" charset="0"/>
              <a:ea typeface="宋体" charset="-122"/>
              <a:cs typeface="Arial" charset="0"/>
            </a:endParaRPr>
          </a:p>
          <a:p>
            <a:pPr indent="730250">
              <a:lnSpc>
                <a:spcPts val="1000"/>
              </a:lnSpc>
            </a:pPr>
            <a:endParaRPr lang="en-US" sz="1800">
              <a:latin typeface="Calibri" pitchFamily="34" charset="0"/>
              <a:ea typeface="宋体" charset="-122"/>
              <a:cs typeface="Arial" charset="0"/>
            </a:endParaRPr>
          </a:p>
          <a:p>
            <a:pPr indent="730250">
              <a:lnSpc>
                <a:spcPts val="1000"/>
              </a:lnSpc>
            </a:pPr>
            <a:endParaRPr lang="en-US" sz="1800">
              <a:latin typeface="Calibri" pitchFamily="34" charset="0"/>
              <a:ea typeface="宋体" charset="-122"/>
              <a:cs typeface="Arial" charset="0"/>
            </a:endParaRPr>
          </a:p>
          <a:p>
            <a:pPr indent="730250">
              <a:lnSpc>
                <a:spcPts val="1250"/>
              </a:lnSpc>
            </a:pPr>
            <a:endParaRPr lang="en-US" sz="1800">
              <a:latin typeface="Calibri" pitchFamily="34" charset="0"/>
              <a:ea typeface="宋体" charset="-122"/>
              <a:cs typeface="Arial" charset="0"/>
            </a:endParaRPr>
          </a:p>
          <a:p>
            <a:pPr indent="730250" hangingPunct="0">
              <a:lnSpc>
                <a:spcPct val="98000"/>
              </a:lnSpc>
            </a:pPr>
            <a:r>
              <a:rPr lang="en-US" altLang="zh-CN" sz="2400">
                <a:solidFill>
                  <a:srgbClr val="000000"/>
                </a:solidFill>
                <a:latin typeface="Wingdings" pitchFamily="2" charset="2"/>
                <a:cs typeface="Arial" charset="0"/>
              </a:rPr>
              <a:t></a:t>
            </a:r>
            <a:r>
              <a:rPr lang="en-US" altLang="zh-CN" sz="2400">
                <a:solidFill>
                  <a:srgbClr val="000000"/>
                </a:solidFill>
                <a:latin typeface="Wingdings" pitchFamily="2" charset="2"/>
                <a:cs typeface="Times New Roman" pitchFamily="18" charset="0"/>
              </a:rPr>
              <a:t> </a:t>
            </a:r>
            <a:r>
              <a:rPr lang="en-US" altLang="zh-CN" sz="3000">
                <a:solidFill>
                  <a:srgbClr val="000000"/>
                </a:solidFill>
                <a:cs typeface="Arial" charset="0"/>
              </a:rPr>
              <a:t>Tổ chức </a:t>
            </a:r>
            <a:r>
              <a:rPr lang="en-US" altLang="zh-CN" sz="3000">
                <a:solidFill>
                  <a:srgbClr val="000000"/>
                </a:solidFill>
              </a:rPr>
              <a:t>các hoạt động quản lý, bảo vệ và chăm sóc sức khỏe học sinh</a:t>
            </a:r>
          </a:p>
          <a:p>
            <a:pPr indent="730250">
              <a:lnSpc>
                <a:spcPts val="1300"/>
              </a:lnSpc>
            </a:pPr>
            <a:endParaRPr lang="en-US" sz="1800">
              <a:latin typeface="Calibri" pitchFamily="34" charset="0"/>
            </a:endParaRPr>
          </a:p>
          <a:p>
            <a:pPr indent="730250"/>
            <a:r>
              <a:rPr lang="en-US" altLang="zh-CN" sz="2400">
                <a:solidFill>
                  <a:srgbClr val="000000"/>
                </a:solidFill>
                <a:latin typeface="Wingdings" pitchFamily="2" charset="2"/>
              </a:rPr>
              <a:t> </a:t>
            </a:r>
            <a:r>
              <a:rPr lang="en-US" altLang="zh-CN" sz="3000">
                <a:solidFill>
                  <a:srgbClr val="000000"/>
                </a:solidFill>
              </a:rPr>
              <a:t>Tổ chức các hoạt động truyền thông, GDSK</a:t>
            </a: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000"/>
              </a:lnSpc>
            </a:pPr>
            <a:endParaRPr lang="en-US" sz="1800">
              <a:latin typeface="Calibri" pitchFamily="34" charset="0"/>
            </a:endParaRPr>
          </a:p>
          <a:p>
            <a:pPr indent="730250">
              <a:lnSpc>
                <a:spcPts val="1938"/>
              </a:lnSpc>
            </a:pPr>
            <a:endParaRPr lang="en-US" sz="1800">
              <a:latin typeface="Calibri" pitchFamily="34" charset="0"/>
            </a:endParaRPr>
          </a:p>
          <a:p>
            <a:pPr indent="730250"/>
            <a:r>
              <a:rPr lang="en-US" altLang="zh-CN" sz="1400">
                <a:solidFill>
                  <a:srgbClr val="000000"/>
                </a:solidFill>
                <a:latin typeface="Times New Roman" pitchFamily="18" charset="0"/>
              </a:rPr>
              <a:t>*Thông tư liên tịch số 13/TTLT-BYT-BGDĐT ngày 12/05/2016</a:t>
            </a:r>
          </a:p>
          <a:p>
            <a:pPr indent="730250">
              <a:lnSpc>
                <a:spcPts val="1138"/>
              </a:lnSpc>
            </a:pPr>
            <a:endParaRPr lang="en-US" sz="1800">
              <a:latin typeface="Calibri" pitchFamily="34" charset="0"/>
            </a:endParaRPr>
          </a:p>
          <a:p>
            <a:pPr indent="730250"/>
            <a:r>
              <a:rPr lang="en-US" altLang="zh-CN" sz="1200">
                <a:solidFill>
                  <a:srgbClr val="514538"/>
                </a:solidFill>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698" name="TextBox 48"/>
          <p:cNvSpPr txBox="1">
            <a:spLocks noChangeArrowheads="1"/>
          </p:cNvSpPr>
          <p:nvPr/>
        </p:nvSpPr>
        <p:spPr bwMode="auto">
          <a:xfrm>
            <a:off x="409575" y="61913"/>
            <a:ext cx="8350250" cy="1004887"/>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quản lý, bảo vệ và</a:t>
            </a:r>
          </a:p>
          <a:p>
            <a:r>
              <a:rPr lang="en-US" altLang="zh-CN" sz="3300" b="1">
                <a:solidFill>
                  <a:srgbClr val="BF0000"/>
                </a:solidFill>
                <a:cs typeface="Arial" charset="0"/>
              </a:rPr>
              <a:t>chăm sóc sức khỏe HS</a:t>
            </a:r>
          </a:p>
        </p:txBody>
      </p:sp>
      <p:sp>
        <p:nvSpPr>
          <p:cNvPr id="49" name="TextBox 49"/>
          <p:cNvSpPr txBox="1"/>
          <p:nvPr/>
        </p:nvSpPr>
        <p:spPr>
          <a:xfrm>
            <a:off x="1690688" y="2030413"/>
            <a:ext cx="6445250" cy="487362"/>
          </a:xfrm>
          <a:prstGeom prst="rect">
            <a:avLst/>
          </a:prstGeom>
          <a:noFill/>
        </p:spPr>
        <p:txBody>
          <a:bodyPr lIns="0" tIns="0" rIns="0" bIns="0">
            <a:spAutoFit/>
          </a:bodyPr>
          <a:lstStyle/>
          <a:p>
            <a:pPr fontAlgn="auto">
              <a:spcBef>
                <a:spcPts val="0"/>
              </a:spcBef>
              <a:spcAft>
                <a:spcPts val="0"/>
              </a:spcAft>
              <a:tabLst>
                <a:tab pos="2946780" algn="l"/>
                <a:tab pos="5865241" algn="l"/>
              </a:tabLst>
              <a:defRPr/>
            </a:pPr>
            <a:r>
              <a:rPr lang="en-US" altLang="zh-CN" sz="3200" b="1" spc="-5" dirty="0">
                <a:solidFill>
                  <a:srgbClr val="E37521"/>
                </a:solidFill>
                <a:latin typeface="Arial"/>
                <a:ea typeface="Arial"/>
              </a:rPr>
              <a:t>01	</a:t>
            </a:r>
            <a:r>
              <a:rPr lang="en-US" altLang="zh-CN" sz="3200" b="1" dirty="0">
                <a:solidFill>
                  <a:srgbClr val="1EADD0"/>
                </a:solidFill>
                <a:latin typeface="Arial"/>
                <a:ea typeface="Arial"/>
              </a:rPr>
              <a:t>02	</a:t>
            </a:r>
            <a:r>
              <a:rPr lang="en-US" altLang="zh-CN" sz="3200" b="1" spc="-25" dirty="0">
                <a:solidFill>
                  <a:srgbClr val="FEBF00"/>
                </a:solidFill>
                <a:latin typeface="Arial"/>
                <a:ea typeface="Arial"/>
              </a:rPr>
              <a:t>03</a:t>
            </a:r>
          </a:p>
        </p:txBody>
      </p:sp>
      <p:sp>
        <p:nvSpPr>
          <p:cNvPr id="29700" name="TextBox 50"/>
          <p:cNvSpPr txBox="1">
            <a:spLocks noChangeArrowheads="1"/>
          </p:cNvSpPr>
          <p:nvPr/>
        </p:nvSpPr>
        <p:spPr bwMode="auto">
          <a:xfrm>
            <a:off x="711200" y="2901950"/>
            <a:ext cx="1933575" cy="2281238"/>
          </a:xfrm>
          <a:prstGeom prst="rect">
            <a:avLst/>
          </a:prstGeom>
          <a:noFill/>
          <a:ln w="9525">
            <a:noFill/>
            <a:miter lim="800000"/>
            <a:headEnd/>
            <a:tailEnd/>
          </a:ln>
        </p:spPr>
        <p:txBody>
          <a:bodyPr lIns="0" tIns="0" rIns="0" bIns="0">
            <a:spAutoFit/>
          </a:bodyPr>
          <a:lstStyle/>
          <a:p>
            <a:pPr hangingPunct="0"/>
            <a:r>
              <a:rPr lang="en-US" altLang="zh-CN" sz="2500">
                <a:solidFill>
                  <a:srgbClr val="000000"/>
                </a:solidFill>
                <a:cs typeface="Arial" charset="0"/>
              </a:rPr>
              <a:t>Kiểm tra SK HS vào đầu năm học để đánh giá tình trạng DD&amp;</a:t>
            </a:r>
          </a:p>
          <a:p>
            <a:r>
              <a:rPr lang="en-US" altLang="zh-CN" sz="2500">
                <a:solidFill>
                  <a:srgbClr val="000000"/>
                </a:solidFill>
                <a:cs typeface="Arial" charset="0"/>
              </a:rPr>
              <a:t>SK</a:t>
            </a:r>
          </a:p>
        </p:txBody>
      </p:sp>
      <p:sp>
        <p:nvSpPr>
          <p:cNvPr id="29701" name="TextBox 51"/>
          <p:cNvSpPr txBox="1">
            <a:spLocks noChangeArrowheads="1"/>
          </p:cNvSpPr>
          <p:nvPr/>
        </p:nvSpPr>
        <p:spPr bwMode="auto">
          <a:xfrm>
            <a:off x="3673475" y="2933700"/>
            <a:ext cx="1954213" cy="2286000"/>
          </a:xfrm>
          <a:prstGeom prst="rect">
            <a:avLst/>
          </a:prstGeom>
          <a:noFill/>
          <a:ln w="9525">
            <a:noFill/>
            <a:miter lim="800000"/>
            <a:headEnd/>
            <a:tailEnd/>
          </a:ln>
        </p:spPr>
        <p:txBody>
          <a:bodyPr lIns="0" tIns="0" rIns="0" bIns="0">
            <a:spAutoFit/>
          </a:bodyPr>
          <a:lstStyle/>
          <a:p>
            <a:pPr hangingPunct="0"/>
            <a:r>
              <a:rPr lang="en-US" altLang="zh-CN" sz="2500">
                <a:solidFill>
                  <a:srgbClr val="000000"/>
                </a:solidFill>
                <a:cs typeface="Arial" charset="0"/>
              </a:rPr>
              <a:t>Đo CC, CN, ghi biểu đồ tăng trưởng, theo dõi sự phát triển thể lực</a:t>
            </a:r>
          </a:p>
        </p:txBody>
      </p:sp>
      <p:sp>
        <p:nvSpPr>
          <p:cNvPr id="29702" name="TextBox 52"/>
          <p:cNvSpPr txBox="1">
            <a:spLocks noChangeArrowheads="1"/>
          </p:cNvSpPr>
          <p:nvPr/>
        </p:nvSpPr>
        <p:spPr bwMode="auto">
          <a:xfrm>
            <a:off x="6545263" y="2725738"/>
            <a:ext cx="2090737" cy="3856037"/>
          </a:xfrm>
          <a:prstGeom prst="rect">
            <a:avLst/>
          </a:prstGeom>
          <a:noFill/>
          <a:ln w="9525">
            <a:noFill/>
            <a:miter lim="800000"/>
            <a:headEnd/>
            <a:tailEnd/>
          </a:ln>
        </p:spPr>
        <p:txBody>
          <a:bodyPr lIns="0" tIns="0" rIns="0" bIns="0">
            <a:spAutoFit/>
          </a:bodyPr>
          <a:lstStyle/>
          <a:p>
            <a:pPr hangingPunct="0"/>
            <a:r>
              <a:rPr lang="en-US" altLang="zh-CN" sz="2300">
                <a:solidFill>
                  <a:srgbClr val="000000"/>
                </a:solidFill>
                <a:cs typeface="Arial" charset="0"/>
              </a:rPr>
              <a:t>Thường xuyên theo dõi SKHS, phát hiện bệnh tật =&gt; xử trí, chuyển đến CS khám, chữa bệnh, áp dụng chế độ học tập, rèn luyện phù hợp với tình trạng SK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TextBox 54"/>
          <p:cNvSpPr txBox="1">
            <a:spLocks noChangeArrowheads="1"/>
          </p:cNvSpPr>
          <p:nvPr/>
        </p:nvSpPr>
        <p:spPr bwMode="auto">
          <a:xfrm>
            <a:off x="407988" y="74613"/>
            <a:ext cx="8340725" cy="1004887"/>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quản lý, bảo vệ và</a:t>
            </a:r>
          </a:p>
          <a:p>
            <a:r>
              <a:rPr lang="en-US" altLang="zh-CN" sz="3300" b="1">
                <a:solidFill>
                  <a:srgbClr val="BF0000"/>
                </a:solidFill>
                <a:cs typeface="Arial" charset="0"/>
              </a:rPr>
              <a:t>chăm sóc sức khỏe HS</a:t>
            </a:r>
          </a:p>
        </p:txBody>
      </p:sp>
      <p:sp>
        <p:nvSpPr>
          <p:cNvPr id="55" name="TextBox 55"/>
          <p:cNvSpPr txBox="1"/>
          <p:nvPr/>
        </p:nvSpPr>
        <p:spPr>
          <a:xfrm>
            <a:off x="1690688" y="2030413"/>
            <a:ext cx="6445250" cy="487362"/>
          </a:xfrm>
          <a:prstGeom prst="rect">
            <a:avLst/>
          </a:prstGeom>
          <a:noFill/>
        </p:spPr>
        <p:txBody>
          <a:bodyPr lIns="0" tIns="0" rIns="0" bIns="0">
            <a:spAutoFit/>
          </a:bodyPr>
          <a:lstStyle/>
          <a:p>
            <a:pPr fontAlgn="auto">
              <a:spcBef>
                <a:spcPts val="0"/>
              </a:spcBef>
              <a:spcAft>
                <a:spcPts val="0"/>
              </a:spcAft>
              <a:tabLst>
                <a:tab pos="2946780" algn="l"/>
                <a:tab pos="5865241" algn="l"/>
              </a:tabLst>
              <a:defRPr/>
            </a:pPr>
            <a:r>
              <a:rPr lang="en-US" altLang="zh-CN" sz="3200" b="1" spc="-5" dirty="0">
                <a:solidFill>
                  <a:srgbClr val="E37521"/>
                </a:solidFill>
                <a:latin typeface="Arial"/>
                <a:ea typeface="Arial"/>
              </a:rPr>
              <a:t>04	</a:t>
            </a:r>
            <a:r>
              <a:rPr lang="en-US" altLang="zh-CN" sz="3200" b="1" dirty="0">
                <a:solidFill>
                  <a:srgbClr val="1EADD0"/>
                </a:solidFill>
                <a:latin typeface="Arial"/>
                <a:ea typeface="Arial"/>
              </a:rPr>
              <a:t>05	</a:t>
            </a:r>
            <a:r>
              <a:rPr lang="en-US" altLang="zh-CN" sz="3200" b="1" spc="-25" dirty="0">
                <a:solidFill>
                  <a:srgbClr val="FEBF00"/>
                </a:solidFill>
                <a:latin typeface="Arial"/>
                <a:ea typeface="Arial"/>
              </a:rPr>
              <a:t>06</a:t>
            </a:r>
          </a:p>
        </p:txBody>
      </p:sp>
      <p:sp>
        <p:nvSpPr>
          <p:cNvPr id="30724" name="TextBox 56"/>
          <p:cNvSpPr txBox="1">
            <a:spLocks noChangeArrowheads="1"/>
          </p:cNvSpPr>
          <p:nvPr/>
        </p:nvSpPr>
        <p:spPr bwMode="auto">
          <a:xfrm>
            <a:off x="696913" y="2635250"/>
            <a:ext cx="1889125" cy="3957638"/>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Phối hợp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600">
                <a:solidFill>
                  <a:srgbClr val="000000"/>
                </a:solidFill>
                <a:cs typeface="Arial" charset="0"/>
              </a:rPr>
              <a:t>với các cơ sở YT có đủ điều kiện để tổ chức khám, điều trị theo các chuyên</a:t>
            </a:r>
          </a:p>
          <a:p>
            <a:pPr hangingPunct="0"/>
            <a:r>
              <a:rPr lang="en-US" altLang="zh-CN" sz="2600">
                <a:solidFill>
                  <a:srgbClr val="000000"/>
                </a:solidFill>
                <a:cs typeface="Arial" charset="0"/>
              </a:rPr>
              <a:t>khoa cho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600">
                <a:solidFill>
                  <a:srgbClr val="000000"/>
                </a:solidFill>
                <a:cs typeface="Arial" charset="0"/>
              </a:rPr>
              <a:t>HS</a:t>
            </a:r>
          </a:p>
        </p:txBody>
      </p:sp>
      <p:sp>
        <p:nvSpPr>
          <p:cNvPr id="30725" name="TextBox 57"/>
          <p:cNvSpPr txBox="1">
            <a:spLocks noChangeArrowheads="1"/>
          </p:cNvSpPr>
          <p:nvPr/>
        </p:nvSpPr>
        <p:spPr bwMode="auto">
          <a:xfrm>
            <a:off x="3713163" y="2855913"/>
            <a:ext cx="1736725" cy="396875"/>
          </a:xfrm>
          <a:prstGeom prst="rect">
            <a:avLst/>
          </a:prstGeom>
          <a:noFill/>
          <a:ln w="9525">
            <a:noFill/>
            <a:miter lim="800000"/>
            <a:headEnd/>
            <a:tailEnd/>
          </a:ln>
        </p:spPr>
        <p:txBody>
          <a:bodyPr lIns="0" tIns="0" rIns="0" bIns="0">
            <a:spAutoFit/>
          </a:bodyPr>
          <a:lstStyle/>
          <a:p>
            <a:r>
              <a:rPr lang="en-US" altLang="zh-CN" sz="2600">
                <a:solidFill>
                  <a:srgbClr val="000000"/>
                </a:solidFill>
                <a:cs typeface="Arial" charset="0"/>
              </a:rPr>
              <a:t>Sơ cấp cứu</a:t>
            </a:r>
          </a:p>
        </p:txBody>
      </p:sp>
      <p:sp>
        <p:nvSpPr>
          <p:cNvPr id="30726" name="TextBox 58"/>
          <p:cNvSpPr txBox="1">
            <a:spLocks noChangeArrowheads="1"/>
          </p:cNvSpPr>
          <p:nvPr/>
        </p:nvSpPr>
        <p:spPr bwMode="auto">
          <a:xfrm>
            <a:off x="6577013" y="2874963"/>
            <a:ext cx="1906587" cy="2762250"/>
          </a:xfrm>
          <a:prstGeom prst="rect">
            <a:avLst/>
          </a:prstGeom>
          <a:noFill/>
          <a:ln w="9525">
            <a:noFill/>
            <a:miter lim="800000"/>
            <a:headEnd/>
            <a:tailEnd/>
          </a:ln>
        </p:spPr>
        <p:txBody>
          <a:bodyPr lIns="0" tIns="0" rIns="0" bIns="0">
            <a:spAutoFit/>
          </a:bodyPr>
          <a:lstStyle/>
          <a:p>
            <a:pPr hangingPunct="0">
              <a:lnSpc>
                <a:spcPct val="99000"/>
              </a:lnSpc>
            </a:pPr>
            <a:r>
              <a:rPr lang="en-US" altLang="zh-CN" sz="2600">
                <a:solidFill>
                  <a:srgbClr val="000000"/>
                </a:solidFill>
                <a:cs typeface="Arial" charset="0"/>
              </a:rPr>
              <a:t>Tư vấn SK cho HS, giáo viên, cha mẹ/người</a:t>
            </a:r>
          </a:p>
          <a:p>
            <a:pPr hangingPunct="0">
              <a:lnSpc>
                <a:spcPct val="98000"/>
              </a:lnSpc>
              <a:spcBef>
                <a:spcPts val="125"/>
              </a:spcBef>
            </a:pPr>
            <a:r>
              <a:rPr lang="en-US" altLang="zh-CN" sz="2600">
                <a:solidFill>
                  <a:srgbClr val="000000"/>
                </a:solidFill>
                <a:cs typeface="Arial" charset="0"/>
              </a:rPr>
              <a:t>giám hộ của HS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1746" name="TextBox 60"/>
          <p:cNvSpPr txBox="1">
            <a:spLocks noChangeArrowheads="1"/>
          </p:cNvSpPr>
          <p:nvPr/>
        </p:nvSpPr>
        <p:spPr bwMode="auto">
          <a:xfrm>
            <a:off x="407988" y="61913"/>
            <a:ext cx="8340725" cy="1004887"/>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quản lý, bảo vệ và</a:t>
            </a:r>
          </a:p>
          <a:p>
            <a:r>
              <a:rPr lang="en-US" altLang="zh-CN" sz="3300" b="1">
                <a:solidFill>
                  <a:srgbClr val="BF0000"/>
                </a:solidFill>
                <a:cs typeface="Arial" charset="0"/>
              </a:rPr>
              <a:t>chăm sóc sức khỏe HS</a:t>
            </a:r>
          </a:p>
        </p:txBody>
      </p:sp>
      <p:sp>
        <p:nvSpPr>
          <p:cNvPr id="61" name="TextBox 61"/>
          <p:cNvSpPr txBox="1"/>
          <p:nvPr/>
        </p:nvSpPr>
        <p:spPr>
          <a:xfrm>
            <a:off x="1690688" y="2030413"/>
            <a:ext cx="6445250" cy="487362"/>
          </a:xfrm>
          <a:prstGeom prst="rect">
            <a:avLst/>
          </a:prstGeom>
          <a:noFill/>
        </p:spPr>
        <p:txBody>
          <a:bodyPr lIns="0" tIns="0" rIns="0" bIns="0">
            <a:spAutoFit/>
          </a:bodyPr>
          <a:lstStyle/>
          <a:p>
            <a:pPr fontAlgn="auto">
              <a:spcBef>
                <a:spcPts val="0"/>
              </a:spcBef>
              <a:spcAft>
                <a:spcPts val="0"/>
              </a:spcAft>
              <a:tabLst>
                <a:tab pos="2946780" algn="l"/>
                <a:tab pos="5865241" algn="l"/>
              </a:tabLst>
              <a:defRPr/>
            </a:pPr>
            <a:r>
              <a:rPr lang="en-US" altLang="zh-CN" sz="3200" b="1" spc="-5" dirty="0">
                <a:solidFill>
                  <a:srgbClr val="E37521"/>
                </a:solidFill>
                <a:latin typeface="Arial"/>
                <a:ea typeface="Arial"/>
              </a:rPr>
              <a:t>07	</a:t>
            </a:r>
            <a:r>
              <a:rPr lang="en-US" altLang="zh-CN" sz="3200" b="1" dirty="0">
                <a:solidFill>
                  <a:srgbClr val="1EADD0"/>
                </a:solidFill>
                <a:latin typeface="Arial"/>
                <a:ea typeface="Arial"/>
              </a:rPr>
              <a:t>08	</a:t>
            </a:r>
            <a:r>
              <a:rPr lang="en-US" altLang="zh-CN" sz="3200" b="1" spc="-25" dirty="0">
                <a:solidFill>
                  <a:srgbClr val="FEBF00"/>
                </a:solidFill>
                <a:latin typeface="Arial"/>
                <a:ea typeface="Arial"/>
              </a:rPr>
              <a:t>09</a:t>
            </a:r>
          </a:p>
        </p:txBody>
      </p:sp>
      <p:sp>
        <p:nvSpPr>
          <p:cNvPr id="31748" name="TextBox 62"/>
          <p:cNvSpPr txBox="1">
            <a:spLocks noChangeArrowheads="1"/>
          </p:cNvSpPr>
          <p:nvPr/>
        </p:nvSpPr>
        <p:spPr bwMode="auto">
          <a:xfrm>
            <a:off x="741363" y="2874963"/>
            <a:ext cx="1887537" cy="1585912"/>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Hướng dẫn tổ chức bữa ăn học đường</a:t>
            </a:r>
          </a:p>
        </p:txBody>
      </p:sp>
      <p:sp>
        <p:nvSpPr>
          <p:cNvPr id="31749" name="TextBox 63"/>
          <p:cNvSpPr txBox="1">
            <a:spLocks noChangeArrowheads="1"/>
          </p:cNvSpPr>
          <p:nvPr/>
        </p:nvSpPr>
        <p:spPr bwMode="auto">
          <a:xfrm>
            <a:off x="3652838" y="2867025"/>
            <a:ext cx="1993900" cy="3562350"/>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Phối hợp với cơ sở YT địa phương tổ chức các chiến dịch tiêm chủng, uống vaccin phòng bệnh cho HS</a:t>
            </a:r>
          </a:p>
        </p:txBody>
      </p:sp>
      <p:sp>
        <p:nvSpPr>
          <p:cNvPr id="31750" name="TextBox 64"/>
          <p:cNvSpPr txBox="1">
            <a:spLocks noChangeArrowheads="1"/>
          </p:cNvSpPr>
          <p:nvPr/>
        </p:nvSpPr>
        <p:spPr bwMode="auto">
          <a:xfrm>
            <a:off x="6632575" y="2738438"/>
            <a:ext cx="1906588" cy="3554412"/>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Thông báo tối thiểu 01 lần/năm học và khi cần thiết về SK HS cho cha mẹ/người giám hộ của HS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8" name="TextBox 3"/>
          <p:cNvSpPr txBox="1">
            <a:spLocks noChangeArrowheads="1"/>
          </p:cNvSpPr>
          <p:nvPr/>
        </p:nvSpPr>
        <p:spPr bwMode="auto">
          <a:xfrm>
            <a:off x="549275" y="787400"/>
            <a:ext cx="8166100" cy="5943600"/>
          </a:xfrm>
          <a:prstGeom prst="rect">
            <a:avLst/>
          </a:prstGeom>
          <a:noFill/>
          <a:ln w="9525">
            <a:noFill/>
            <a:miter lim="800000"/>
            <a:headEnd/>
            <a:tailEnd/>
          </a:ln>
        </p:spPr>
        <p:txBody>
          <a:bodyPr lIns="0" tIns="0" rIns="0" bIns="0">
            <a:spAutoFit/>
          </a:bodyPr>
          <a:lstStyle/>
          <a:p>
            <a:pPr indent="2239963"/>
            <a:r>
              <a:rPr lang="en-US" altLang="zh-CN" sz="4500" b="1">
                <a:solidFill>
                  <a:srgbClr val="BF0000"/>
                </a:solidFill>
                <a:cs typeface="Arial" charset="0"/>
              </a:rPr>
              <a:t>MỤC TIÊU</a:t>
            </a: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175"/>
              </a:lnSpc>
            </a:pPr>
            <a:endParaRPr lang="en-US" sz="1800">
              <a:latin typeface="Calibri" pitchFamily="34" charset="0"/>
              <a:ea typeface="宋体" charset="-122"/>
              <a:cs typeface="Arial" charset="0"/>
            </a:endParaRPr>
          </a:p>
          <a:p>
            <a:pPr indent="2239963" hangingPunct="0"/>
            <a:r>
              <a:rPr lang="en-US" altLang="zh-CN">
                <a:solidFill>
                  <a:srgbClr val="003298"/>
                </a:solidFill>
                <a:latin typeface="Wingdings" pitchFamily="2" charset="2"/>
                <a:cs typeface="Arial" charset="0"/>
              </a:rPr>
              <a:t> </a:t>
            </a:r>
            <a:r>
              <a:rPr lang="en-US" altLang="zh-CN" sz="3000">
                <a:solidFill>
                  <a:srgbClr val="000000"/>
                </a:solidFill>
                <a:cs typeface="Arial" charset="0"/>
              </a:rPr>
              <a:t>Trình bày được khái niệm YTTH, nhiệm vụ của CB YTTH</a:t>
            </a:r>
          </a:p>
          <a:p>
            <a:pPr indent="2239963">
              <a:lnSpc>
                <a:spcPts val="1263"/>
              </a:lnSpc>
            </a:pPr>
            <a:endParaRPr lang="en-US" sz="1800">
              <a:latin typeface="Calibri" pitchFamily="34" charset="0"/>
              <a:ea typeface="宋体" charset="-122"/>
              <a:cs typeface="Arial" charset="0"/>
            </a:endParaRPr>
          </a:p>
          <a:p>
            <a:pPr indent="2239963" hangingPunct="0"/>
            <a:r>
              <a:rPr lang="en-US" altLang="zh-CN">
                <a:solidFill>
                  <a:srgbClr val="003298"/>
                </a:solidFill>
                <a:latin typeface="Wingdings" pitchFamily="2" charset="2"/>
                <a:cs typeface="Arial" charset="0"/>
              </a:rPr>
              <a:t> </a:t>
            </a:r>
            <a:r>
              <a:rPr lang="en-US" altLang="zh-CN" sz="3000">
                <a:solidFill>
                  <a:srgbClr val="000000"/>
                </a:solidFill>
                <a:cs typeface="Arial" charset="0"/>
              </a:rPr>
              <a:t>Trình  bày  được  các  nội  dung  cơ  bản  của công tác YTTH</a:t>
            </a: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000"/>
              </a:lnSpc>
            </a:pPr>
            <a:endParaRPr lang="en-US" sz="1800">
              <a:latin typeface="Calibri" pitchFamily="34" charset="0"/>
              <a:ea typeface="宋体" charset="-122"/>
              <a:cs typeface="Arial" charset="0"/>
            </a:endParaRPr>
          </a:p>
          <a:p>
            <a:pPr indent="2239963">
              <a:lnSpc>
                <a:spcPts val="1863"/>
              </a:lnSpc>
            </a:pPr>
            <a:endParaRPr lang="en-US" sz="1800">
              <a:latin typeface="Calibri" pitchFamily="34" charset="0"/>
              <a:ea typeface="宋体" charset="-122"/>
              <a:cs typeface="Arial" charset="0"/>
            </a:endParaRPr>
          </a:p>
          <a:p>
            <a:pPr indent="2239963">
              <a:lnSpc>
                <a:spcPct val="117000"/>
              </a:lnSpc>
            </a:pPr>
            <a:r>
              <a:rPr lang="en-US" altLang="zh-CN" sz="1200">
                <a:solidFill>
                  <a:srgbClr val="000000"/>
                </a:solidFill>
                <a:latin typeface="Arial Black" pitchFamily="34" charset="0"/>
                <a:cs typeface="Arial" charset="0"/>
              </a:rPr>
              <a:t>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0" name="TextBox 66"/>
          <p:cNvSpPr txBox="1">
            <a:spLocks noChangeArrowheads="1"/>
          </p:cNvSpPr>
          <p:nvPr/>
        </p:nvSpPr>
        <p:spPr bwMode="auto">
          <a:xfrm>
            <a:off x="407988" y="63500"/>
            <a:ext cx="8340725" cy="1004888"/>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quản lý, bảo vệ và</a:t>
            </a:r>
          </a:p>
          <a:p>
            <a:r>
              <a:rPr lang="en-US" altLang="zh-CN" sz="3300" b="1">
                <a:solidFill>
                  <a:srgbClr val="BF0000"/>
                </a:solidFill>
                <a:cs typeface="Arial" charset="0"/>
              </a:rPr>
              <a:t>chăm sóc sức khỏe HS</a:t>
            </a:r>
          </a:p>
        </p:txBody>
      </p:sp>
      <p:sp>
        <p:nvSpPr>
          <p:cNvPr id="67" name="TextBox 67"/>
          <p:cNvSpPr txBox="1"/>
          <p:nvPr/>
        </p:nvSpPr>
        <p:spPr>
          <a:xfrm>
            <a:off x="1690688" y="2030413"/>
            <a:ext cx="6445250" cy="487362"/>
          </a:xfrm>
          <a:prstGeom prst="rect">
            <a:avLst/>
          </a:prstGeom>
          <a:noFill/>
        </p:spPr>
        <p:txBody>
          <a:bodyPr lIns="0" tIns="0" rIns="0" bIns="0">
            <a:spAutoFit/>
          </a:bodyPr>
          <a:lstStyle/>
          <a:p>
            <a:pPr fontAlgn="auto">
              <a:spcBef>
                <a:spcPts val="0"/>
              </a:spcBef>
              <a:spcAft>
                <a:spcPts val="0"/>
              </a:spcAft>
              <a:tabLst>
                <a:tab pos="2957703" algn="l"/>
                <a:tab pos="5865241" algn="l"/>
              </a:tabLst>
              <a:defRPr/>
            </a:pPr>
            <a:r>
              <a:rPr lang="en-US" altLang="zh-CN" sz="3200" b="1" spc="-5" dirty="0">
                <a:solidFill>
                  <a:srgbClr val="E37521"/>
                </a:solidFill>
                <a:latin typeface="Arial"/>
                <a:ea typeface="Arial"/>
              </a:rPr>
              <a:t>10	</a:t>
            </a:r>
            <a:r>
              <a:rPr lang="en-US" altLang="zh-CN" sz="3200" b="1" spc="-94" dirty="0">
                <a:solidFill>
                  <a:srgbClr val="1EADD0"/>
                </a:solidFill>
                <a:latin typeface="Arial"/>
                <a:ea typeface="Arial"/>
              </a:rPr>
              <a:t>11	</a:t>
            </a:r>
            <a:r>
              <a:rPr lang="en-US" altLang="zh-CN" sz="3200" b="1" spc="-25" dirty="0">
                <a:solidFill>
                  <a:srgbClr val="FEBF00"/>
                </a:solidFill>
                <a:latin typeface="Arial"/>
                <a:ea typeface="Arial"/>
              </a:rPr>
              <a:t>12</a:t>
            </a:r>
          </a:p>
        </p:txBody>
      </p:sp>
      <p:sp>
        <p:nvSpPr>
          <p:cNvPr id="32772" name="TextBox 68"/>
          <p:cNvSpPr txBox="1">
            <a:spLocks noChangeArrowheads="1"/>
          </p:cNvSpPr>
          <p:nvPr/>
        </p:nvSpPr>
        <p:spPr bwMode="auto">
          <a:xfrm>
            <a:off x="742950" y="2789238"/>
            <a:ext cx="1889125" cy="3170237"/>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Lập, ghi chép vào sổ khám bệnh, sổ theo dõi SKHS, theo dõi tổng</a:t>
            </a:r>
          </a:p>
          <a:p>
            <a:pPr hangingPunct="0"/>
            <a:r>
              <a:rPr lang="en-US" altLang="zh-CN" sz="2600">
                <a:solidFill>
                  <a:srgbClr val="000000"/>
                </a:solidFill>
                <a:cs typeface="Arial" charset="0"/>
              </a:rPr>
              <a:t>hợp tình trạng SKHS</a:t>
            </a:r>
          </a:p>
        </p:txBody>
      </p:sp>
      <p:sp>
        <p:nvSpPr>
          <p:cNvPr id="32773" name="TextBox 69"/>
          <p:cNvSpPr txBox="1">
            <a:spLocks noChangeArrowheads="1"/>
          </p:cNvSpPr>
          <p:nvPr/>
        </p:nvSpPr>
        <p:spPr bwMode="auto">
          <a:xfrm>
            <a:off x="3608388" y="2787650"/>
            <a:ext cx="1912937" cy="3659188"/>
          </a:xfrm>
          <a:prstGeom prst="rect">
            <a:avLst/>
          </a:prstGeom>
          <a:noFill/>
          <a:ln w="9525">
            <a:noFill/>
            <a:miter lim="800000"/>
            <a:headEnd/>
            <a:tailEnd/>
          </a:ln>
        </p:spPr>
        <p:txBody>
          <a:bodyPr lIns="0" tIns="0" rIns="0" bIns="0">
            <a:spAutoFit/>
          </a:bodyPr>
          <a:lstStyle/>
          <a:p>
            <a:pPr hangingPunct="0"/>
            <a:r>
              <a:rPr lang="en-US" altLang="zh-CN" sz="2400">
                <a:solidFill>
                  <a:srgbClr val="000000"/>
                </a:solidFill>
                <a:cs typeface="Arial" charset="0"/>
              </a:rPr>
              <a:t>Thường xuyên kiểm tra, giám sát điều kiện học tập, VS trường lớp, ATTP, cung cấp nước uống, xà phòng rửa tay</a:t>
            </a:r>
          </a:p>
        </p:txBody>
      </p:sp>
      <p:sp>
        <p:nvSpPr>
          <p:cNvPr id="32774" name="TextBox 70"/>
          <p:cNvSpPr txBox="1">
            <a:spLocks noChangeArrowheads="1"/>
          </p:cNvSpPr>
          <p:nvPr/>
        </p:nvSpPr>
        <p:spPr bwMode="auto">
          <a:xfrm>
            <a:off x="6445250" y="2584450"/>
            <a:ext cx="2189163" cy="3856038"/>
          </a:xfrm>
          <a:prstGeom prst="rect">
            <a:avLst/>
          </a:prstGeom>
          <a:noFill/>
          <a:ln w="9525">
            <a:noFill/>
            <a:miter lim="800000"/>
            <a:headEnd/>
            <a:tailEnd/>
          </a:ln>
        </p:spPr>
        <p:txBody>
          <a:bodyPr lIns="0" tIns="0" rIns="0" bIns="0">
            <a:spAutoFit/>
          </a:bodyPr>
          <a:lstStyle/>
          <a:p>
            <a:pPr hangingPunct="0"/>
            <a:r>
              <a:rPr lang="en-US" altLang="zh-CN" sz="2300">
                <a:solidFill>
                  <a:srgbClr val="000000"/>
                </a:solidFill>
                <a:cs typeface="Arial" charset="0"/>
              </a:rPr>
              <a:t>Tổ chức triển khai các CT YT, VS phòng bệnh, tăng cường HĐ thể lực, DD hợp lý, xây dựng MT không khói thuốc lá, không SD đồ uống có cồn, các chất gây nghiện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4" name="TextBox 72"/>
          <p:cNvSpPr txBox="1">
            <a:spLocks noChangeArrowheads="1"/>
          </p:cNvSpPr>
          <p:nvPr/>
        </p:nvSpPr>
        <p:spPr bwMode="auto">
          <a:xfrm>
            <a:off x="209550" y="258763"/>
            <a:ext cx="8850313" cy="503237"/>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truyền thông, GDSK</a:t>
            </a:r>
          </a:p>
        </p:txBody>
      </p:sp>
      <p:sp>
        <p:nvSpPr>
          <p:cNvPr id="73" name="TextBox 73"/>
          <p:cNvSpPr txBox="1"/>
          <p:nvPr/>
        </p:nvSpPr>
        <p:spPr>
          <a:xfrm>
            <a:off x="2792413" y="2033588"/>
            <a:ext cx="4370387" cy="492125"/>
          </a:xfrm>
          <a:prstGeom prst="rect">
            <a:avLst/>
          </a:prstGeom>
          <a:noFill/>
        </p:spPr>
        <p:txBody>
          <a:bodyPr lIns="0" tIns="0" rIns="0" bIns="0">
            <a:spAutoFit/>
          </a:bodyPr>
          <a:lstStyle/>
          <a:p>
            <a:pPr fontAlgn="auto">
              <a:lnSpc>
                <a:spcPct val="100833"/>
              </a:lnSpc>
              <a:spcBef>
                <a:spcPts val="0"/>
              </a:spcBef>
              <a:spcAft>
                <a:spcPts val="0"/>
              </a:spcAft>
              <a:tabLst>
                <a:tab pos="3791711" algn="l"/>
              </a:tabLst>
              <a:defRPr/>
            </a:pPr>
            <a:r>
              <a:rPr lang="en-US" altLang="zh-CN" sz="3200" b="1" spc="-5" dirty="0">
                <a:solidFill>
                  <a:srgbClr val="E37521"/>
                </a:solidFill>
                <a:latin typeface="Arial"/>
                <a:ea typeface="Arial"/>
              </a:rPr>
              <a:t>01	</a:t>
            </a:r>
            <a:r>
              <a:rPr lang="en-US" altLang="zh-CN" sz="3200" b="1" spc="-25" dirty="0">
                <a:solidFill>
                  <a:srgbClr val="1EADD0"/>
                </a:solidFill>
                <a:latin typeface="Arial"/>
                <a:ea typeface="Arial"/>
              </a:rPr>
              <a:t>02</a:t>
            </a:r>
          </a:p>
        </p:txBody>
      </p:sp>
      <p:sp>
        <p:nvSpPr>
          <p:cNvPr id="33796" name="TextBox 74"/>
          <p:cNvSpPr txBox="1">
            <a:spLocks noChangeArrowheads="1"/>
          </p:cNvSpPr>
          <p:nvPr/>
        </p:nvSpPr>
        <p:spPr bwMode="auto">
          <a:xfrm>
            <a:off x="1819275" y="2863850"/>
            <a:ext cx="2012950" cy="2052638"/>
          </a:xfrm>
          <a:prstGeom prst="rect">
            <a:avLst/>
          </a:prstGeom>
          <a:noFill/>
          <a:ln w="9525">
            <a:noFill/>
            <a:miter lim="800000"/>
            <a:headEnd/>
            <a:tailEnd/>
          </a:ln>
        </p:spPr>
        <p:txBody>
          <a:bodyPr lIns="0" tIns="0" rIns="0" bIns="0">
            <a:spAutoFit/>
          </a:bodyPr>
          <a:lstStyle/>
          <a:p>
            <a:pPr hangingPunct="0"/>
            <a:r>
              <a:rPr lang="en-US" altLang="zh-CN" sz="2700">
                <a:solidFill>
                  <a:srgbClr val="000000"/>
                </a:solidFill>
                <a:cs typeface="Arial" charset="0"/>
              </a:rPr>
              <a:t>Biên soạn, sử dụng các tài liệu truyền thông GDSK</a:t>
            </a:r>
          </a:p>
        </p:txBody>
      </p:sp>
      <p:sp>
        <p:nvSpPr>
          <p:cNvPr id="33797" name="TextBox 75"/>
          <p:cNvSpPr txBox="1">
            <a:spLocks noChangeArrowheads="1"/>
          </p:cNvSpPr>
          <p:nvPr/>
        </p:nvSpPr>
        <p:spPr bwMode="auto">
          <a:xfrm>
            <a:off x="5572125" y="2890838"/>
            <a:ext cx="2109788" cy="2470150"/>
          </a:xfrm>
          <a:prstGeom prst="rect">
            <a:avLst/>
          </a:prstGeom>
          <a:noFill/>
          <a:ln w="9525">
            <a:noFill/>
            <a:miter lim="800000"/>
            <a:headEnd/>
            <a:tailEnd/>
          </a:ln>
        </p:spPr>
        <p:txBody>
          <a:bodyPr lIns="0" tIns="0" rIns="0" bIns="0">
            <a:spAutoFit/>
          </a:bodyPr>
          <a:lstStyle/>
          <a:p>
            <a:pPr hangingPunct="0"/>
            <a:r>
              <a:rPr lang="en-US" altLang="zh-CN" sz="2700">
                <a:solidFill>
                  <a:srgbClr val="000000"/>
                </a:solidFill>
                <a:cs typeface="Arial" charset="0"/>
              </a:rPr>
              <a:t>Tổ chức truyền thông, GDSK cho HS và cha mẹ/người giám hộ</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77"/>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4818" name="TextBox 77"/>
          <p:cNvSpPr txBox="1">
            <a:spLocks noChangeArrowheads="1"/>
          </p:cNvSpPr>
          <p:nvPr/>
        </p:nvSpPr>
        <p:spPr bwMode="auto">
          <a:xfrm>
            <a:off x="92075" y="246063"/>
            <a:ext cx="8850313" cy="503237"/>
          </a:xfrm>
          <a:prstGeom prst="rect">
            <a:avLst/>
          </a:prstGeom>
          <a:noFill/>
          <a:ln w="9525">
            <a:noFill/>
            <a:miter lim="800000"/>
            <a:headEnd/>
            <a:tailEnd/>
          </a:ln>
        </p:spPr>
        <p:txBody>
          <a:bodyPr lIns="0" tIns="0" rIns="0" bIns="0">
            <a:spAutoFit/>
          </a:bodyPr>
          <a:lstStyle/>
          <a:p>
            <a:r>
              <a:rPr lang="en-US" altLang="zh-CN" sz="3300" b="1">
                <a:solidFill>
                  <a:srgbClr val="BF0000"/>
                </a:solidFill>
                <a:cs typeface="Arial" charset="0"/>
              </a:rPr>
              <a:t>Tổ chức các hoạt động truyền thông, GDSK</a:t>
            </a:r>
          </a:p>
        </p:txBody>
      </p:sp>
      <p:sp>
        <p:nvSpPr>
          <p:cNvPr id="78" name="TextBox 78"/>
          <p:cNvSpPr txBox="1"/>
          <p:nvPr/>
        </p:nvSpPr>
        <p:spPr>
          <a:xfrm>
            <a:off x="2792413" y="2033588"/>
            <a:ext cx="4370387" cy="492125"/>
          </a:xfrm>
          <a:prstGeom prst="rect">
            <a:avLst/>
          </a:prstGeom>
          <a:noFill/>
        </p:spPr>
        <p:txBody>
          <a:bodyPr lIns="0" tIns="0" rIns="0" bIns="0">
            <a:spAutoFit/>
          </a:bodyPr>
          <a:lstStyle/>
          <a:p>
            <a:pPr fontAlgn="auto">
              <a:lnSpc>
                <a:spcPct val="100833"/>
              </a:lnSpc>
              <a:spcBef>
                <a:spcPts val="0"/>
              </a:spcBef>
              <a:spcAft>
                <a:spcPts val="0"/>
              </a:spcAft>
              <a:tabLst>
                <a:tab pos="3791711" algn="l"/>
              </a:tabLst>
              <a:defRPr/>
            </a:pPr>
            <a:r>
              <a:rPr lang="en-US" altLang="zh-CN" sz="3200" b="1" spc="-5" dirty="0">
                <a:solidFill>
                  <a:srgbClr val="E37521"/>
                </a:solidFill>
                <a:latin typeface="Arial"/>
                <a:ea typeface="Arial"/>
              </a:rPr>
              <a:t>03	</a:t>
            </a:r>
            <a:r>
              <a:rPr lang="en-US" altLang="zh-CN" sz="3200" b="1" spc="-25" dirty="0">
                <a:solidFill>
                  <a:srgbClr val="1EADD0"/>
                </a:solidFill>
                <a:latin typeface="Arial"/>
                <a:ea typeface="Arial"/>
              </a:rPr>
              <a:t>04</a:t>
            </a:r>
          </a:p>
        </p:txBody>
      </p:sp>
      <p:sp>
        <p:nvSpPr>
          <p:cNvPr id="34820" name="TextBox 79"/>
          <p:cNvSpPr txBox="1">
            <a:spLocks noChangeArrowheads="1"/>
          </p:cNvSpPr>
          <p:nvPr/>
        </p:nvSpPr>
        <p:spPr bwMode="auto">
          <a:xfrm>
            <a:off x="1822450" y="2798763"/>
            <a:ext cx="2051050" cy="2879725"/>
          </a:xfrm>
          <a:prstGeom prst="rect">
            <a:avLst/>
          </a:prstGeom>
          <a:noFill/>
          <a:ln w="9525">
            <a:noFill/>
            <a:miter lim="800000"/>
            <a:headEnd/>
            <a:tailEnd/>
          </a:ln>
        </p:spPr>
        <p:txBody>
          <a:bodyPr lIns="0" tIns="0" rIns="0" bIns="0">
            <a:spAutoFit/>
          </a:bodyPr>
          <a:lstStyle/>
          <a:p>
            <a:pPr hangingPunct="0"/>
            <a:r>
              <a:rPr lang="en-US" altLang="zh-CN" sz="2700">
                <a:solidFill>
                  <a:srgbClr val="000000"/>
                </a:solidFill>
                <a:cs typeface="Arial" charset="0"/>
              </a:rPr>
              <a:t>Lồng ghép các nội dung GDSK, phòng</a:t>
            </a:r>
          </a:p>
          <a:p>
            <a:pPr hangingPunct="0"/>
            <a:r>
              <a:rPr lang="en-US" altLang="zh-CN" sz="2700">
                <a:solidFill>
                  <a:srgbClr val="000000"/>
                </a:solidFill>
                <a:cs typeface="Arial" charset="0"/>
              </a:rPr>
              <a:t>chống bệnh tật trong giờ giảng</a:t>
            </a:r>
          </a:p>
        </p:txBody>
      </p:sp>
      <p:sp>
        <p:nvSpPr>
          <p:cNvPr id="34821" name="TextBox 80"/>
          <p:cNvSpPr txBox="1">
            <a:spLocks noChangeArrowheads="1"/>
          </p:cNvSpPr>
          <p:nvPr/>
        </p:nvSpPr>
        <p:spPr bwMode="auto">
          <a:xfrm>
            <a:off x="5572125" y="2797175"/>
            <a:ext cx="2146300" cy="3167063"/>
          </a:xfrm>
          <a:prstGeom prst="rect">
            <a:avLst/>
          </a:prstGeom>
          <a:noFill/>
          <a:ln w="9525">
            <a:noFill/>
            <a:miter lim="800000"/>
            <a:headEnd/>
            <a:tailEnd/>
          </a:ln>
        </p:spPr>
        <p:txBody>
          <a:bodyPr lIns="0" tIns="0" rIns="0" bIns="0">
            <a:spAutoFit/>
          </a:bodyPr>
          <a:lstStyle/>
          <a:p>
            <a:pPr hangingPunct="0"/>
            <a:r>
              <a:rPr lang="en-US" altLang="zh-CN" sz="2600">
                <a:solidFill>
                  <a:srgbClr val="000000"/>
                </a:solidFill>
                <a:cs typeface="Arial" charset="0"/>
              </a:rPr>
              <a:t>Tổ chức cho HS thực hành các hành vi VS cá nhân, VSMT, PC dịch bệnh truyền nhiễm; ngộ độc TP;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8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5842" name="TextBox 82"/>
          <p:cNvSpPr txBox="1">
            <a:spLocks noChangeArrowheads="1"/>
          </p:cNvSpPr>
          <p:nvPr/>
        </p:nvSpPr>
        <p:spPr bwMode="auto">
          <a:xfrm>
            <a:off x="1947863" y="1955800"/>
            <a:ext cx="5562600" cy="2286000"/>
          </a:xfrm>
          <a:prstGeom prst="rect">
            <a:avLst/>
          </a:prstGeom>
          <a:noFill/>
          <a:ln w="9525">
            <a:noFill/>
            <a:miter lim="800000"/>
            <a:headEnd/>
            <a:tailEnd/>
          </a:ln>
        </p:spPr>
        <p:txBody>
          <a:bodyPr lIns="0" tIns="0" rIns="0" bIns="0">
            <a:spAutoFit/>
          </a:bodyPr>
          <a:lstStyle/>
          <a:p>
            <a:r>
              <a:rPr lang="en-US" altLang="zh-CN" sz="5000" b="1">
                <a:solidFill>
                  <a:srgbClr val="000098"/>
                </a:solidFill>
                <a:cs typeface="Arial" charset="0"/>
              </a:rPr>
              <a:t>NỘI DUNG CHÍNH</a:t>
            </a:r>
          </a:p>
          <a:p>
            <a:r>
              <a:rPr lang="en-US" altLang="zh-CN" sz="5000" b="1">
                <a:solidFill>
                  <a:srgbClr val="000098"/>
                </a:solidFill>
                <a:cs typeface="Arial" charset="0"/>
              </a:rPr>
              <a:t>CỦA CÔNG TÁC</a:t>
            </a:r>
          </a:p>
          <a:p>
            <a:r>
              <a:rPr lang="en-US" altLang="zh-CN" sz="5000" b="1">
                <a:solidFill>
                  <a:srgbClr val="000098"/>
                </a:solidFill>
                <a:cs typeface="Arial" charset="0"/>
              </a:rPr>
              <a:t>YTTH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84"/>
          <p:cNvPicPr>
            <a:picLocks noChangeAspect="1"/>
          </p:cNvPicPr>
          <p:nvPr/>
        </p:nvPicPr>
        <p:blipFill>
          <a:blip r:embed="rId2"/>
          <a:srcRect/>
          <a:stretch>
            <a:fillRect/>
          </a:stretch>
        </p:blipFill>
        <p:spPr bwMode="auto">
          <a:xfrm>
            <a:off x="0" y="57150"/>
            <a:ext cx="9144000" cy="6858000"/>
          </a:xfrm>
          <a:prstGeom prst="rect">
            <a:avLst/>
          </a:prstGeom>
          <a:noFill/>
          <a:ln w="9525">
            <a:noFill/>
            <a:miter lim="800000"/>
            <a:headEnd/>
            <a:tailEnd/>
          </a:ln>
        </p:spPr>
      </p:pic>
      <p:sp>
        <p:nvSpPr>
          <p:cNvPr id="36866" name="TextBox 84"/>
          <p:cNvSpPr txBox="1">
            <a:spLocks noChangeArrowheads="1"/>
          </p:cNvSpPr>
          <p:nvPr/>
        </p:nvSpPr>
        <p:spPr bwMode="auto">
          <a:xfrm>
            <a:off x="642938" y="484188"/>
            <a:ext cx="8239125" cy="6240462"/>
          </a:xfrm>
          <a:prstGeom prst="rect">
            <a:avLst/>
          </a:prstGeom>
          <a:noFill/>
          <a:ln w="9525">
            <a:noFill/>
            <a:miter lim="800000"/>
            <a:headEnd/>
            <a:tailEnd/>
          </a:ln>
        </p:spPr>
        <p:txBody>
          <a:bodyPr lIns="0" tIns="0" rIns="0" bIns="0">
            <a:spAutoFit/>
          </a:bodyPr>
          <a:lstStyle/>
          <a:p>
            <a:pPr indent="690563"/>
            <a:r>
              <a:rPr lang="en-US" altLang="zh-CN" sz="3400" b="1">
                <a:solidFill>
                  <a:srgbClr val="FEBF00"/>
                </a:solidFill>
                <a:cs typeface="Arial" charset="0"/>
              </a:rPr>
              <a:t>NỘI DUNG CỦA CÔNG TÁC YTTH</a:t>
            </a: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50"/>
              </a:lnSpc>
            </a:pPr>
            <a:endParaRPr lang="en-US" sz="1800">
              <a:latin typeface="Calibri" pitchFamily="34" charset="0"/>
              <a:ea typeface="宋体" charset="-122"/>
              <a:cs typeface="Arial" charset="0"/>
            </a:endParaRPr>
          </a:p>
          <a:p>
            <a:pPr indent="690563" hangingPunct="0">
              <a:lnSpc>
                <a:spcPct val="95000"/>
              </a:lnSpc>
            </a:pPr>
            <a:r>
              <a:rPr lang="en-US" altLang="zh-CN" sz="2600">
                <a:solidFill>
                  <a:srgbClr val="FEFEFE"/>
                </a:solidFill>
                <a:cs typeface="Arial" charset="0"/>
              </a:rPr>
              <a:t>1. Bảo đảm các điều kiện về phòng học, bàn ghế, bảng viết, chiếu sáng, đồ chơi trong trường học</a:t>
            </a: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450"/>
              </a:lnSpc>
            </a:pPr>
            <a:endParaRPr lang="en-US" sz="1800">
              <a:latin typeface="Calibri" pitchFamily="34" charset="0"/>
              <a:ea typeface="宋体" charset="-122"/>
              <a:cs typeface="Arial" charset="0"/>
            </a:endParaRPr>
          </a:p>
          <a:p>
            <a:pPr indent="690563" hangingPunct="0">
              <a:lnSpc>
                <a:spcPct val="95000"/>
              </a:lnSpc>
            </a:pPr>
            <a:r>
              <a:rPr lang="en-US" altLang="zh-CN" sz="2600">
                <a:solidFill>
                  <a:srgbClr val="FEFEFE"/>
                </a:solidFill>
                <a:cs typeface="Arial" charset="0"/>
              </a:rPr>
              <a:t>2. Bảo đảm các điều kiện về cấp thoát nước và VSMT trong trường học</a:t>
            </a: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600"/>
              </a:lnSpc>
            </a:pPr>
            <a:endParaRPr lang="en-US" sz="1800">
              <a:latin typeface="Calibri" pitchFamily="34" charset="0"/>
              <a:ea typeface="宋体" charset="-122"/>
              <a:cs typeface="Arial" charset="0"/>
            </a:endParaRPr>
          </a:p>
          <a:p>
            <a:pPr indent="690563"/>
            <a:r>
              <a:rPr lang="en-US" altLang="zh-CN" sz="2600">
                <a:solidFill>
                  <a:srgbClr val="FEFEFE"/>
                </a:solidFill>
                <a:cs typeface="Arial" charset="0"/>
              </a:rPr>
              <a:t>3. Bảo đảm các điều kiện về an toàn thực phẩm</a:t>
            </a: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000"/>
              </a:lnSpc>
            </a:pPr>
            <a:endParaRPr lang="en-US" sz="1800">
              <a:latin typeface="Calibri" pitchFamily="34" charset="0"/>
              <a:ea typeface="宋体" charset="-122"/>
              <a:cs typeface="Arial" charset="0"/>
            </a:endParaRPr>
          </a:p>
          <a:p>
            <a:pPr indent="690563">
              <a:lnSpc>
                <a:spcPts val="1963"/>
              </a:lnSpc>
            </a:pPr>
            <a:endParaRPr lang="en-US" sz="1800">
              <a:latin typeface="Calibri" pitchFamily="34" charset="0"/>
              <a:ea typeface="宋体" charset="-122"/>
              <a:cs typeface="Arial" charset="0"/>
            </a:endParaRPr>
          </a:p>
          <a:p>
            <a:pPr indent="690563" hangingPunct="0">
              <a:lnSpc>
                <a:spcPct val="96000"/>
              </a:lnSpc>
            </a:pPr>
            <a:r>
              <a:rPr lang="en-US" altLang="zh-CN" sz="2600">
                <a:solidFill>
                  <a:srgbClr val="FEFEFE"/>
                </a:solidFill>
                <a:cs typeface="Arial" charset="0"/>
              </a:rPr>
              <a:t>4. Bảo đảm MT thực thi chính sách&amp; xây dựng các mối quan hệ XH trong trường học, liên kết cộng đồng</a:t>
            </a:r>
          </a:p>
          <a:p>
            <a:pPr indent="690563">
              <a:lnSpc>
                <a:spcPts val="1538"/>
              </a:lnSpc>
            </a:pPr>
            <a:endParaRPr lang="en-US" sz="1800">
              <a:latin typeface="Calibri" pitchFamily="34" charset="0"/>
              <a:ea typeface="宋体" charset="-122"/>
              <a:cs typeface="Arial" charset="0"/>
            </a:endParaRPr>
          </a:p>
          <a:p>
            <a:pPr indent="690563"/>
            <a:r>
              <a:rPr lang="en-US" altLang="zh-CN" sz="1200">
                <a:solidFill>
                  <a:srgbClr val="514538"/>
                </a:solidFill>
                <a:cs typeface="Arial" charset="0"/>
              </a:rPr>
              <a:t>24</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8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7890" name="TextBox 86"/>
          <p:cNvSpPr txBox="1">
            <a:spLocks noChangeArrowheads="1"/>
          </p:cNvSpPr>
          <p:nvPr/>
        </p:nvSpPr>
        <p:spPr bwMode="auto">
          <a:xfrm>
            <a:off x="768350" y="484188"/>
            <a:ext cx="7932738" cy="6238875"/>
          </a:xfrm>
          <a:prstGeom prst="rect">
            <a:avLst/>
          </a:prstGeom>
          <a:noFill/>
          <a:ln w="9525">
            <a:noFill/>
            <a:miter lim="800000"/>
            <a:headEnd/>
            <a:tailEnd/>
          </a:ln>
        </p:spPr>
        <p:txBody>
          <a:bodyPr lIns="0" tIns="0" rIns="0" bIns="0">
            <a:spAutoFit/>
          </a:bodyPr>
          <a:lstStyle/>
          <a:p>
            <a:pPr indent="215900"/>
            <a:r>
              <a:rPr lang="en-US" altLang="zh-CN" sz="3400" b="1">
                <a:solidFill>
                  <a:srgbClr val="FEBF00"/>
                </a:solidFill>
                <a:cs typeface="Arial" charset="0"/>
              </a:rPr>
              <a:t>NỘI DUNG CỦA CÔNG TÁC YTTH (tt)</a:t>
            </a: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400"/>
              </a:lnSpc>
            </a:pPr>
            <a:endParaRPr lang="en-US" sz="1800">
              <a:latin typeface="Calibri" pitchFamily="34" charset="0"/>
              <a:ea typeface="宋体" charset="-122"/>
              <a:cs typeface="Arial" charset="0"/>
            </a:endParaRPr>
          </a:p>
          <a:p>
            <a:pPr indent="215900"/>
            <a:r>
              <a:rPr lang="en-US" altLang="zh-CN" sz="2600">
                <a:solidFill>
                  <a:srgbClr val="FEFEFE"/>
                </a:solidFill>
                <a:cs typeface="Arial" charset="0"/>
              </a:rPr>
              <a:t>5. Bảo đảm các điều kiện về phòng y tế, CB YTTH</a:t>
            </a: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725"/>
              </a:lnSpc>
            </a:pPr>
            <a:endParaRPr lang="en-US" sz="1800">
              <a:latin typeface="Calibri" pitchFamily="34" charset="0"/>
              <a:ea typeface="宋体" charset="-122"/>
              <a:cs typeface="Arial" charset="0"/>
            </a:endParaRPr>
          </a:p>
          <a:p>
            <a:pPr indent="215900" hangingPunct="0">
              <a:lnSpc>
                <a:spcPct val="95000"/>
              </a:lnSpc>
            </a:pPr>
            <a:r>
              <a:rPr lang="en-US" altLang="zh-CN" sz="2600">
                <a:solidFill>
                  <a:srgbClr val="FEFEFE"/>
                </a:solidFill>
                <a:cs typeface="Arial" charset="0"/>
              </a:rPr>
              <a:t>6. Tổ chức các hoạt động quản lý, bảo vệ và chăm sóc sức khỏe học sinh</a:t>
            </a: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350"/>
              </a:lnSpc>
            </a:pPr>
            <a:endParaRPr lang="en-US" sz="1800">
              <a:latin typeface="Calibri" pitchFamily="34" charset="0"/>
              <a:ea typeface="宋体" charset="-122"/>
              <a:cs typeface="Arial" charset="0"/>
            </a:endParaRPr>
          </a:p>
          <a:p>
            <a:pPr indent="215900"/>
            <a:r>
              <a:rPr lang="en-US" altLang="zh-CN" sz="2600">
                <a:solidFill>
                  <a:srgbClr val="FEFEFE"/>
                </a:solidFill>
                <a:cs typeface="Arial" charset="0"/>
              </a:rPr>
              <a:t>7. Tổ chức các hoạt động truyền thông, GDSK</a:t>
            </a: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675"/>
              </a:lnSpc>
            </a:pPr>
            <a:endParaRPr lang="en-US" sz="1800">
              <a:latin typeface="Calibri" pitchFamily="34" charset="0"/>
              <a:ea typeface="宋体" charset="-122"/>
              <a:cs typeface="Arial" charset="0"/>
            </a:endParaRPr>
          </a:p>
          <a:p>
            <a:pPr indent="215900"/>
            <a:r>
              <a:rPr lang="en-US" altLang="zh-CN" sz="2600">
                <a:solidFill>
                  <a:srgbClr val="FEFEFE"/>
                </a:solidFill>
                <a:cs typeface="Arial" charset="0"/>
              </a:rPr>
              <a:t>8. Thống kê báo cáo&amp; đánh giá về công tác YTTH</a:t>
            </a: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000"/>
              </a:lnSpc>
            </a:pPr>
            <a:endParaRPr lang="en-US" sz="1800">
              <a:latin typeface="Calibri" pitchFamily="34" charset="0"/>
              <a:ea typeface="宋体" charset="-122"/>
              <a:cs typeface="Arial" charset="0"/>
            </a:endParaRPr>
          </a:p>
          <a:p>
            <a:pPr indent="215900">
              <a:lnSpc>
                <a:spcPts val="1125"/>
              </a:lnSpc>
            </a:pPr>
            <a:endParaRPr lang="en-US" sz="1800">
              <a:latin typeface="Calibri" pitchFamily="34" charset="0"/>
              <a:ea typeface="宋体" charset="-122"/>
              <a:cs typeface="Arial" charset="0"/>
            </a:endParaRPr>
          </a:p>
          <a:p>
            <a:pPr indent="215900"/>
            <a:r>
              <a:rPr lang="en-US" altLang="zh-CN" sz="1200">
                <a:solidFill>
                  <a:srgbClr val="514538"/>
                </a:solidFill>
                <a:cs typeface="Arial" charset="0"/>
              </a:rPr>
              <a:t>25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8914" name="TextBox 88"/>
          <p:cNvSpPr txBox="1">
            <a:spLocks noChangeArrowheads="1"/>
          </p:cNvSpPr>
          <p:nvPr/>
        </p:nvSpPr>
        <p:spPr bwMode="auto">
          <a:xfrm>
            <a:off x="500063" y="1074738"/>
            <a:ext cx="8385175" cy="5648325"/>
          </a:xfrm>
          <a:prstGeom prst="rect">
            <a:avLst/>
          </a:prstGeom>
          <a:noFill/>
          <a:ln w="9525">
            <a:noFill/>
            <a:miter lim="800000"/>
            <a:headEnd/>
            <a:tailEnd/>
          </a:ln>
        </p:spPr>
        <p:txBody>
          <a:bodyPr lIns="0" tIns="0" rIns="0" bIns="0">
            <a:spAutoFit/>
          </a:bodyPr>
          <a:lstStyle/>
          <a:p>
            <a:pPr indent="71438"/>
            <a:r>
              <a:rPr lang="en-US" altLang="zh-CN" sz="3500" b="1">
                <a:solidFill>
                  <a:srgbClr val="000000"/>
                </a:solidFill>
                <a:cs typeface="Arial" charset="0"/>
              </a:rPr>
              <a:t>1. Bảo đảm ĐK về phòng học, bàn ghế,</a:t>
            </a:r>
          </a:p>
          <a:p>
            <a:pPr indent="71438"/>
            <a:r>
              <a:rPr lang="en-US" altLang="zh-CN" sz="3500" b="1">
                <a:solidFill>
                  <a:srgbClr val="000000"/>
                </a:solidFill>
                <a:cs typeface="Arial" charset="0"/>
              </a:rPr>
              <a:t>bảng viết, chiếu sáng, đồ chơi trong TH</a:t>
            </a: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938"/>
              </a:lnSpc>
            </a:pPr>
            <a:endParaRPr lang="en-US" sz="1800">
              <a:latin typeface="Calibri" pitchFamily="34" charset="0"/>
              <a:ea typeface="宋体" charset="-122"/>
              <a:cs typeface="Arial" charset="0"/>
            </a:endParaRPr>
          </a:p>
          <a:p>
            <a:pPr indent="71438"/>
            <a:r>
              <a:rPr lang="en-US" altLang="zh-CN" sz="2200">
                <a:solidFill>
                  <a:srgbClr val="5B5727"/>
                </a:solidFill>
                <a:cs typeface="Arial" charset="0"/>
              </a:rPr>
              <a:t>-  </a:t>
            </a:r>
            <a:r>
              <a:rPr lang="en-US" altLang="zh-CN" sz="2800">
                <a:solidFill>
                  <a:srgbClr val="000000"/>
                </a:solidFill>
                <a:cs typeface="Arial" charset="0"/>
              </a:rPr>
              <a:t>Phòng học</a:t>
            </a:r>
          </a:p>
          <a:p>
            <a:pPr indent="71438" hangingPunct="0">
              <a:lnSpc>
                <a:spcPct val="120000"/>
              </a:lnSpc>
              <a:spcBef>
                <a:spcPts val="338"/>
              </a:spcBef>
            </a:pPr>
            <a:r>
              <a:rPr lang="en-US" altLang="zh-CN" sz="2200">
                <a:solidFill>
                  <a:srgbClr val="5B5727"/>
                </a:solidFill>
                <a:cs typeface="Arial" charset="0"/>
              </a:rPr>
              <a:t>-  </a:t>
            </a:r>
            <a:r>
              <a:rPr lang="en-US" altLang="zh-CN" sz="2800">
                <a:solidFill>
                  <a:srgbClr val="000000"/>
                </a:solidFill>
                <a:cs typeface="Arial" charset="0"/>
              </a:rPr>
              <a:t>Bàn ghế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200">
                <a:solidFill>
                  <a:srgbClr val="5B5727"/>
                </a:solidFill>
                <a:cs typeface="Arial" charset="0"/>
              </a:rPr>
              <a:t>-  </a:t>
            </a:r>
            <a:r>
              <a:rPr lang="en-US" altLang="zh-CN" sz="2800">
                <a:solidFill>
                  <a:srgbClr val="000000"/>
                </a:solidFill>
                <a:cs typeface="Arial" charset="0"/>
              </a:rPr>
              <a:t>Bảng</a:t>
            </a:r>
          </a:p>
          <a:p>
            <a:pPr indent="71438" hangingPunct="0">
              <a:lnSpc>
                <a:spcPct val="120000"/>
              </a:lnSpc>
            </a:pPr>
            <a:r>
              <a:rPr lang="en-US" altLang="zh-CN" sz="2200">
                <a:solidFill>
                  <a:srgbClr val="5B5727"/>
                </a:solidFill>
                <a:cs typeface="Arial" charset="0"/>
              </a:rPr>
              <a:t>-  </a:t>
            </a:r>
            <a:r>
              <a:rPr lang="en-US" altLang="zh-CN" sz="2800">
                <a:solidFill>
                  <a:srgbClr val="000000"/>
                </a:solidFill>
                <a:cs typeface="Arial" charset="0"/>
              </a:rPr>
              <a:t>Chiếu sáng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200">
                <a:solidFill>
                  <a:srgbClr val="5B5727"/>
                </a:solidFill>
                <a:cs typeface="Arial" charset="0"/>
              </a:rPr>
              <a:t>-  </a:t>
            </a:r>
            <a:r>
              <a:rPr lang="en-US" altLang="zh-CN" sz="2800">
                <a:solidFill>
                  <a:srgbClr val="000000"/>
                </a:solidFill>
                <a:cs typeface="Arial" charset="0"/>
              </a:rPr>
              <a:t>Đồ chơi</a:t>
            </a: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000"/>
              </a:lnSpc>
            </a:pPr>
            <a:endParaRPr lang="en-US" sz="1800">
              <a:latin typeface="Calibri" pitchFamily="34" charset="0"/>
              <a:ea typeface="宋体" charset="-122"/>
              <a:cs typeface="Arial" charset="0"/>
            </a:endParaRPr>
          </a:p>
          <a:p>
            <a:pPr indent="71438">
              <a:lnSpc>
                <a:spcPts val="1825"/>
              </a:lnSpc>
            </a:pPr>
            <a:endParaRPr lang="en-US" sz="1800">
              <a:latin typeface="Calibri" pitchFamily="34" charset="0"/>
              <a:ea typeface="宋体" charset="-122"/>
              <a:cs typeface="Arial" charset="0"/>
            </a:endParaRPr>
          </a:p>
          <a:p>
            <a:pPr indent="71438"/>
            <a:r>
              <a:rPr lang="en-US" altLang="zh-CN" sz="1200">
                <a:solidFill>
                  <a:srgbClr val="514538"/>
                </a:solidFill>
                <a:cs typeface="Arial" charset="0"/>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9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9938" name="TextBox 90"/>
          <p:cNvSpPr txBox="1">
            <a:spLocks noChangeArrowheads="1"/>
          </p:cNvSpPr>
          <p:nvPr/>
        </p:nvSpPr>
        <p:spPr bwMode="auto">
          <a:xfrm>
            <a:off x="549275" y="788988"/>
            <a:ext cx="8151813" cy="5934075"/>
          </a:xfrm>
          <a:prstGeom prst="rect">
            <a:avLst/>
          </a:prstGeom>
          <a:noFill/>
          <a:ln w="9525">
            <a:noFill/>
            <a:miter lim="800000"/>
            <a:headEnd/>
            <a:tailEnd/>
          </a:ln>
        </p:spPr>
        <p:txBody>
          <a:bodyPr lIns="0" tIns="0" rIns="0" bIns="0">
            <a:spAutoFit/>
          </a:bodyPr>
          <a:lstStyle/>
          <a:p>
            <a:pPr indent="77788"/>
            <a:r>
              <a:rPr lang="en-US" altLang="zh-CN" sz="3500" b="1">
                <a:solidFill>
                  <a:srgbClr val="000000"/>
                </a:solidFill>
                <a:cs typeface="Arial" charset="0"/>
              </a:rPr>
              <a:t>2.Bảo đảm các điều kiện về cấp thoát</a:t>
            </a:r>
          </a:p>
          <a:p>
            <a:pPr indent="77788"/>
            <a:r>
              <a:rPr lang="en-US" altLang="zh-CN" sz="3500" b="1">
                <a:solidFill>
                  <a:srgbClr val="000000"/>
                </a:solidFill>
                <a:cs typeface="Arial" charset="0"/>
              </a:rPr>
              <a:t>nước và VSMT trong trường học</a:t>
            </a:r>
          </a:p>
          <a:p>
            <a:pPr indent="77788">
              <a:lnSpc>
                <a:spcPts val="1000"/>
              </a:lnSpc>
            </a:pPr>
            <a:endParaRPr lang="en-US" sz="1800">
              <a:latin typeface="Calibri" pitchFamily="34" charset="0"/>
              <a:ea typeface="宋体" charset="-122"/>
              <a:cs typeface="Arial" charset="0"/>
            </a:endParaRPr>
          </a:p>
          <a:p>
            <a:pPr indent="77788">
              <a:lnSpc>
                <a:spcPts val="1238"/>
              </a:lnSpc>
            </a:pPr>
            <a:endParaRPr lang="en-US" sz="1800">
              <a:latin typeface="Calibri" pitchFamily="34" charset="0"/>
              <a:ea typeface="宋体" charset="-122"/>
              <a:cs typeface="Arial" charset="0"/>
            </a:endParaRPr>
          </a:p>
          <a:p>
            <a:pPr indent="77788" hangingPunct="0">
              <a:lnSpc>
                <a:spcPct val="120000"/>
              </a:lnSpc>
            </a:pPr>
            <a:r>
              <a:rPr lang="en-US" altLang="zh-CN" sz="2300">
                <a:solidFill>
                  <a:srgbClr val="5B5727"/>
                </a:solidFill>
                <a:cs typeface="Arial" charset="0"/>
              </a:rPr>
              <a:t>-  </a:t>
            </a:r>
            <a:r>
              <a:rPr lang="en-US" altLang="zh-CN" sz="2900">
                <a:solidFill>
                  <a:srgbClr val="000000"/>
                </a:solidFill>
                <a:cs typeface="Arial" charset="0"/>
              </a:rPr>
              <a:t>Đảm bảo nước uống, nước sinh hoạt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300">
                <a:solidFill>
                  <a:srgbClr val="5B5727"/>
                </a:solidFill>
                <a:cs typeface="Arial" charset="0"/>
              </a:rPr>
              <a:t>-  </a:t>
            </a:r>
            <a:r>
              <a:rPr lang="en-US" altLang="zh-CN" sz="2900">
                <a:solidFill>
                  <a:srgbClr val="000000"/>
                </a:solidFill>
                <a:cs typeface="Arial" charset="0"/>
              </a:rPr>
              <a:t>Công trình VS</a:t>
            </a:r>
          </a:p>
          <a:p>
            <a:pPr indent="77788">
              <a:spcBef>
                <a:spcPts val="375"/>
              </a:spcBef>
            </a:pPr>
            <a:r>
              <a:rPr lang="en-US" altLang="zh-CN" sz="2300">
                <a:solidFill>
                  <a:srgbClr val="5B5727"/>
                </a:solidFill>
                <a:cs typeface="Arial" charset="0"/>
              </a:rPr>
              <a:t>-  </a:t>
            </a:r>
            <a:r>
              <a:rPr lang="en-US" altLang="zh-CN" sz="2900">
                <a:solidFill>
                  <a:srgbClr val="000000"/>
                </a:solidFill>
                <a:cs typeface="Arial" charset="0"/>
              </a:rPr>
              <a:t>Thu gom, xử lý chất thải</a:t>
            </a: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000"/>
              </a:lnSpc>
            </a:pPr>
            <a:endParaRPr lang="en-US" sz="1800">
              <a:latin typeface="Calibri" pitchFamily="34" charset="0"/>
              <a:ea typeface="宋体" charset="-122"/>
              <a:cs typeface="Arial" charset="0"/>
            </a:endParaRPr>
          </a:p>
          <a:p>
            <a:pPr indent="77788">
              <a:lnSpc>
                <a:spcPts val="1425"/>
              </a:lnSpc>
            </a:pPr>
            <a:endParaRPr lang="en-US" sz="1800">
              <a:latin typeface="Calibri" pitchFamily="34" charset="0"/>
              <a:ea typeface="宋体" charset="-122"/>
              <a:cs typeface="Arial" charset="0"/>
            </a:endParaRPr>
          </a:p>
          <a:p>
            <a:pPr indent="77788"/>
            <a:r>
              <a:rPr lang="en-US" altLang="zh-CN" sz="1200">
                <a:solidFill>
                  <a:srgbClr val="514538"/>
                </a:solidFill>
                <a:cs typeface="Arial" charset="0"/>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9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2" name="TextBox 92"/>
          <p:cNvSpPr txBox="1">
            <a:spLocks noChangeArrowheads="1"/>
          </p:cNvSpPr>
          <p:nvPr/>
        </p:nvSpPr>
        <p:spPr bwMode="auto">
          <a:xfrm>
            <a:off x="549275" y="984250"/>
            <a:ext cx="8212138" cy="5738813"/>
          </a:xfrm>
          <a:prstGeom prst="rect">
            <a:avLst/>
          </a:prstGeom>
          <a:noFill/>
          <a:ln w="9525">
            <a:noFill/>
            <a:miter lim="800000"/>
            <a:headEnd/>
            <a:tailEnd/>
          </a:ln>
        </p:spPr>
        <p:txBody>
          <a:bodyPr lIns="0" tIns="0" rIns="0" bIns="0">
            <a:spAutoFit/>
          </a:bodyPr>
          <a:lstStyle/>
          <a:p>
            <a:pPr indent="22225"/>
            <a:r>
              <a:rPr lang="en-US" altLang="zh-CN" sz="4000" b="1">
                <a:solidFill>
                  <a:srgbClr val="000000"/>
                </a:solidFill>
                <a:cs typeface="Arial" charset="0"/>
              </a:rPr>
              <a:t>3. Bảo đảm các điều kiện về ATTP</a:t>
            </a: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450"/>
              </a:lnSpc>
            </a:pPr>
            <a:endParaRPr lang="en-US" sz="1800">
              <a:latin typeface="Calibri" pitchFamily="34" charset="0"/>
              <a:ea typeface="宋体" charset="-122"/>
              <a:cs typeface="Arial" charset="0"/>
            </a:endParaRPr>
          </a:p>
          <a:p>
            <a:pPr indent="22225"/>
            <a:r>
              <a:rPr lang="en-US" altLang="zh-CN" sz="2200">
                <a:solidFill>
                  <a:srgbClr val="5B5727"/>
                </a:solidFill>
                <a:cs typeface="Arial" charset="0"/>
              </a:rPr>
              <a:t>-  </a:t>
            </a:r>
            <a:r>
              <a:rPr lang="en-US" altLang="zh-CN" sz="2800" b="1">
                <a:solidFill>
                  <a:srgbClr val="000000"/>
                </a:solidFill>
                <a:cs typeface="Arial" charset="0"/>
              </a:rPr>
              <a:t>Nhà ăn, canteen</a:t>
            </a:r>
          </a:p>
          <a:p>
            <a:pPr indent="22225">
              <a:lnSpc>
                <a:spcPts val="650"/>
              </a:lnSpc>
            </a:pPr>
            <a:endParaRPr lang="en-US" sz="1800">
              <a:latin typeface="Calibri" pitchFamily="34" charset="0"/>
              <a:ea typeface="宋体" charset="-122"/>
              <a:cs typeface="Arial" charset="0"/>
            </a:endParaRPr>
          </a:p>
          <a:p>
            <a:pPr indent="22225"/>
            <a:r>
              <a:rPr lang="en-US" altLang="zh-CN" sz="2800">
                <a:solidFill>
                  <a:srgbClr val="000000"/>
                </a:solidFill>
                <a:cs typeface="Arial" charset="0"/>
              </a:rPr>
              <a:t>+ Thông thoáng, đủ ánh sáng; cửa sổ phải có lưới</a:t>
            </a:r>
          </a:p>
          <a:p>
            <a:pPr indent="22225">
              <a:lnSpc>
                <a:spcPts val="675"/>
              </a:lnSpc>
            </a:pPr>
            <a:endParaRPr lang="en-US" sz="1800">
              <a:latin typeface="Calibri" pitchFamily="34" charset="0"/>
              <a:ea typeface="宋体" charset="-122"/>
              <a:cs typeface="Arial" charset="0"/>
            </a:endParaRPr>
          </a:p>
          <a:p>
            <a:pPr indent="22225"/>
            <a:r>
              <a:rPr lang="en-US" altLang="zh-CN" sz="2800">
                <a:solidFill>
                  <a:srgbClr val="000000"/>
                </a:solidFill>
                <a:cs typeface="Arial" charset="0"/>
              </a:rPr>
              <a:t>+ Bàn, ghế, dụng cụ, phương tiện phải sạch sẽ,</a:t>
            </a:r>
          </a:p>
          <a:p>
            <a:pPr indent="22225"/>
            <a:r>
              <a:rPr lang="en-US" altLang="zh-CN" sz="2800">
                <a:solidFill>
                  <a:srgbClr val="000000"/>
                </a:solidFill>
                <a:cs typeface="Arial" charset="0"/>
              </a:rPr>
              <a:t>được làm bằng vật liệu dễ cọ rửa.</a:t>
            </a:r>
          </a:p>
          <a:p>
            <a:pPr indent="22225">
              <a:lnSpc>
                <a:spcPts val="675"/>
              </a:lnSpc>
            </a:pPr>
            <a:endParaRPr lang="en-US" sz="1800">
              <a:latin typeface="Calibri" pitchFamily="34" charset="0"/>
              <a:ea typeface="宋体" charset="-122"/>
              <a:cs typeface="Arial" charset="0"/>
            </a:endParaRPr>
          </a:p>
          <a:p>
            <a:pPr indent="22225"/>
            <a:r>
              <a:rPr lang="en-US" altLang="zh-CN" sz="2800">
                <a:solidFill>
                  <a:srgbClr val="000000"/>
                </a:solidFill>
                <a:cs typeface="Arial" charset="0"/>
              </a:rPr>
              <a:t>+ Có đủ các phương tiện, trang thiết bị phục vụ cho</a:t>
            </a:r>
          </a:p>
          <a:p>
            <a:pPr indent="22225"/>
            <a:r>
              <a:rPr lang="en-US" altLang="zh-CN" sz="2800">
                <a:solidFill>
                  <a:srgbClr val="000000"/>
                </a:solidFill>
                <a:cs typeface="Arial" charset="0"/>
              </a:rPr>
              <a:t>việc làm VS và khử trùng</a:t>
            </a: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000"/>
              </a:lnSpc>
            </a:pPr>
            <a:endParaRPr lang="en-US" sz="1800">
              <a:latin typeface="Calibri" pitchFamily="34" charset="0"/>
              <a:ea typeface="宋体" charset="-122"/>
              <a:cs typeface="Arial" charset="0"/>
            </a:endParaRPr>
          </a:p>
          <a:p>
            <a:pPr indent="22225">
              <a:lnSpc>
                <a:spcPts val="1338"/>
              </a:lnSpc>
            </a:pPr>
            <a:endParaRPr lang="en-US" sz="1800">
              <a:latin typeface="Calibri" pitchFamily="34" charset="0"/>
              <a:ea typeface="宋体" charset="-122"/>
              <a:cs typeface="Arial" charset="0"/>
            </a:endParaRPr>
          </a:p>
          <a:p>
            <a:pPr indent="22225"/>
            <a:r>
              <a:rPr lang="en-US" altLang="zh-CN" sz="1200">
                <a:solidFill>
                  <a:srgbClr val="514538"/>
                </a:solidFill>
                <a:cs typeface="Arial" charset="0"/>
              </a:rPr>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9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1986" name="TextBox 94"/>
          <p:cNvSpPr txBox="1">
            <a:spLocks noChangeArrowheads="1"/>
          </p:cNvSpPr>
          <p:nvPr/>
        </p:nvSpPr>
        <p:spPr bwMode="auto">
          <a:xfrm>
            <a:off x="549275" y="836613"/>
            <a:ext cx="5262563" cy="4865687"/>
          </a:xfrm>
          <a:prstGeom prst="rect">
            <a:avLst/>
          </a:prstGeom>
          <a:noFill/>
          <a:ln w="9525">
            <a:noFill/>
            <a:miter lim="800000"/>
            <a:headEnd/>
            <a:tailEnd/>
          </a:ln>
        </p:spPr>
        <p:txBody>
          <a:bodyPr lIns="0" tIns="0" rIns="0" bIns="0">
            <a:spAutoFit/>
          </a:bodyPr>
          <a:lstStyle/>
          <a:p>
            <a:pPr hangingPunct="0"/>
            <a:r>
              <a:rPr lang="en-US" altLang="zh-CN" sz="2800">
                <a:solidFill>
                  <a:srgbClr val="000000"/>
                </a:solidFill>
                <a:cs typeface="Arial" charset="0"/>
              </a:rPr>
              <a:t>+ Có hệ thống cung cấp nước sạch&amp;chỗ rửa tay với xà phòng/ dung dịch sát khuẩn;</a:t>
            </a:r>
          </a:p>
          <a:p>
            <a:pPr>
              <a:lnSpc>
                <a:spcPts val="675"/>
              </a:lnSpc>
            </a:pPr>
            <a:endParaRPr lang="en-US" sz="1800">
              <a:latin typeface="Calibri" pitchFamily="34" charset="0"/>
              <a:ea typeface="宋体" charset="-122"/>
              <a:cs typeface="Arial" charset="0"/>
            </a:endParaRPr>
          </a:p>
          <a:p>
            <a:pPr hangingPunct="0"/>
            <a:r>
              <a:rPr lang="en-US" altLang="zh-CN" sz="2800">
                <a:solidFill>
                  <a:srgbClr val="000000"/>
                </a:solidFill>
                <a:cs typeface="Arial" charset="0"/>
              </a:rPr>
              <a:t>Ít nhất 01 bồn rửa tay/50 người ăn; 01 nhà VS/25 người</a:t>
            </a:r>
          </a:p>
          <a:p>
            <a:pPr>
              <a:lnSpc>
                <a:spcPts val="675"/>
              </a:lnSpc>
            </a:pPr>
            <a:endParaRPr lang="en-US" sz="1800">
              <a:latin typeface="Calibri" pitchFamily="34" charset="0"/>
              <a:ea typeface="宋体" charset="-122"/>
              <a:cs typeface="Arial" charset="0"/>
            </a:endParaRPr>
          </a:p>
          <a:p>
            <a:pPr hangingPunct="0"/>
            <a:r>
              <a:rPr lang="en-US" altLang="zh-CN" sz="2800">
                <a:solidFill>
                  <a:srgbClr val="000000"/>
                </a:solidFill>
                <a:cs typeface="Arial" charset="0"/>
              </a:rPr>
              <a:t>+ Có phương tiện phân loại, thu gom, vận chuyển rác, thức ăn thừa; các dụng cụ chứa rác phải được  làm  bằng  vật  liệu  chắc chắn,  có  nắp  đậy&amp;  thuận  tiện cho việc làm VS.</a:t>
            </a:r>
          </a:p>
        </p:txBody>
      </p:sp>
      <p:sp>
        <p:nvSpPr>
          <p:cNvPr id="95" name="TextBox 95"/>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Box 6"/>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3</a:t>
            </a:r>
          </a:p>
        </p:txBody>
      </p:sp>
      <p:sp>
        <p:nvSpPr>
          <p:cNvPr id="15363" name="Rectangle 5"/>
          <p:cNvSpPr>
            <a:spLocks noChangeArrowheads="1"/>
          </p:cNvSpPr>
          <p:nvPr/>
        </p:nvSpPr>
        <p:spPr bwMode="auto">
          <a:xfrm>
            <a:off x="5254625" y="1042988"/>
            <a:ext cx="1584325" cy="1506537"/>
          </a:xfrm>
          <a:prstGeom prst="rect">
            <a:avLst/>
          </a:prstGeom>
          <a:noFill/>
          <a:ln w="9525">
            <a:noFill/>
            <a:miter lim="800000"/>
            <a:headEnd/>
            <a:tailEnd/>
          </a:ln>
        </p:spPr>
        <p:txBody>
          <a:bodyPr wrap="none" anchor="ctr"/>
          <a:lstStyle/>
          <a:p>
            <a:pPr algn="ctr"/>
            <a:r>
              <a:rPr lang="en-US" sz="3000">
                <a:latin typeface="Times New Roman" pitchFamily="18" charset="0"/>
              </a:rPr>
              <a:t>Y tế </a:t>
            </a:r>
          </a:p>
          <a:p>
            <a:pPr algn="ctr"/>
            <a:r>
              <a:rPr lang="en-US" sz="3000">
                <a:latin typeface="Times New Roman" pitchFamily="18" charset="0"/>
              </a:rPr>
              <a:t>trường</a:t>
            </a:r>
          </a:p>
          <a:p>
            <a:pPr algn="ctr"/>
            <a:r>
              <a:rPr lang="en-US" sz="3000">
                <a:latin typeface="Times New Roman" pitchFamily="18" charset="0"/>
              </a:rPr>
              <a:t> học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97"/>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3010" name="TextBox 97"/>
          <p:cNvSpPr txBox="1">
            <a:spLocks noChangeArrowheads="1"/>
          </p:cNvSpPr>
          <p:nvPr/>
        </p:nvSpPr>
        <p:spPr bwMode="auto">
          <a:xfrm>
            <a:off x="549275" y="893763"/>
            <a:ext cx="4017963" cy="1870075"/>
          </a:xfrm>
          <a:prstGeom prst="rect">
            <a:avLst/>
          </a:prstGeom>
          <a:noFill/>
          <a:ln w="9525">
            <a:noFill/>
            <a:miter lim="800000"/>
            <a:headEnd/>
            <a:tailEnd/>
          </a:ln>
        </p:spPr>
        <p:txBody>
          <a:bodyPr lIns="0" tIns="0" rIns="0" bIns="0">
            <a:spAutoFit/>
          </a:bodyPr>
          <a:lstStyle/>
          <a:p>
            <a:r>
              <a:rPr lang="en-US" altLang="zh-CN" sz="2200">
                <a:solidFill>
                  <a:srgbClr val="5B5727"/>
                </a:solidFill>
                <a:cs typeface="Arial" charset="0"/>
              </a:rPr>
              <a:t>-  </a:t>
            </a:r>
            <a:r>
              <a:rPr lang="en-US" altLang="zh-CN" sz="2800" b="1">
                <a:solidFill>
                  <a:srgbClr val="000000"/>
                </a:solidFill>
                <a:cs typeface="Arial" charset="0"/>
              </a:rPr>
              <a:t>Nhà bếp</a:t>
            </a:r>
          </a:p>
          <a:p>
            <a:pPr>
              <a:lnSpc>
                <a:spcPts val="613"/>
              </a:lnSpc>
            </a:pPr>
            <a:endParaRPr lang="en-US" sz="1800">
              <a:latin typeface="Calibri" pitchFamily="34" charset="0"/>
              <a:ea typeface="宋体" charset="-122"/>
              <a:cs typeface="Arial" charset="0"/>
            </a:endParaRPr>
          </a:p>
          <a:p>
            <a:r>
              <a:rPr lang="en-US" altLang="zh-CN" sz="2800">
                <a:solidFill>
                  <a:srgbClr val="000000"/>
                </a:solidFill>
                <a:cs typeface="Arial" charset="0"/>
              </a:rPr>
              <a:t>+ Thiết kế theo nguyên</a:t>
            </a:r>
          </a:p>
          <a:p>
            <a:r>
              <a:rPr lang="en-US" altLang="zh-CN" sz="2800">
                <a:solidFill>
                  <a:srgbClr val="000000"/>
                </a:solidFill>
                <a:cs typeface="Arial" charset="0"/>
              </a:rPr>
              <a:t>tắc một chiều;</a:t>
            </a:r>
          </a:p>
          <a:p>
            <a:pPr>
              <a:lnSpc>
                <a:spcPts val="675"/>
              </a:lnSpc>
            </a:pPr>
            <a:endParaRPr lang="en-US" sz="1800">
              <a:latin typeface="Calibri" pitchFamily="34" charset="0"/>
              <a:ea typeface="宋体" charset="-122"/>
              <a:cs typeface="Arial" charset="0"/>
            </a:endParaRPr>
          </a:p>
          <a:p>
            <a:r>
              <a:rPr lang="en-US" altLang="zh-CN" sz="2800">
                <a:solidFill>
                  <a:srgbClr val="000000"/>
                </a:solidFill>
                <a:cs typeface="Arial" charset="0"/>
              </a:rPr>
              <a:t>+  Có  đủ  dụng  cụ  chế</a:t>
            </a:r>
          </a:p>
        </p:txBody>
      </p:sp>
      <p:sp>
        <p:nvSpPr>
          <p:cNvPr id="43011" name="TextBox 98"/>
          <p:cNvSpPr txBox="1">
            <a:spLocks noChangeArrowheads="1"/>
          </p:cNvSpPr>
          <p:nvPr/>
        </p:nvSpPr>
        <p:spPr bwMode="auto">
          <a:xfrm>
            <a:off x="820738" y="2771775"/>
            <a:ext cx="3862387" cy="427038"/>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biến,   bảo   quản&amp;   sử</a:t>
            </a:r>
          </a:p>
        </p:txBody>
      </p:sp>
      <p:sp>
        <p:nvSpPr>
          <p:cNvPr id="43012" name="TextBox 99"/>
          <p:cNvSpPr txBox="1">
            <a:spLocks noChangeArrowheads="1"/>
          </p:cNvSpPr>
          <p:nvPr/>
        </p:nvSpPr>
        <p:spPr bwMode="auto">
          <a:xfrm>
            <a:off x="549275" y="3206750"/>
            <a:ext cx="4124325" cy="3059113"/>
          </a:xfrm>
          <a:prstGeom prst="rect">
            <a:avLst/>
          </a:prstGeom>
          <a:noFill/>
          <a:ln w="9525">
            <a:noFill/>
            <a:miter lim="800000"/>
            <a:headEnd/>
            <a:tailEnd/>
          </a:ln>
        </p:spPr>
        <p:txBody>
          <a:bodyPr lIns="0" tIns="0" rIns="0" bIns="0">
            <a:spAutoFit/>
          </a:bodyPr>
          <a:lstStyle/>
          <a:p>
            <a:pPr marL="271463" hangingPunct="0">
              <a:lnSpc>
                <a:spcPct val="99000"/>
              </a:lnSpc>
            </a:pPr>
            <a:r>
              <a:rPr lang="en-US" altLang="zh-CN" sz="2800">
                <a:solidFill>
                  <a:srgbClr val="000000"/>
                </a:solidFill>
                <a:cs typeface="Arial" charset="0"/>
              </a:rPr>
              <a:t>dụng riêng đối với thực phẩm tươi sống và TP đã qua chế biến;</a:t>
            </a:r>
          </a:p>
          <a:p>
            <a:pPr marL="271463">
              <a:lnSpc>
                <a:spcPts val="600"/>
              </a:lnSpc>
            </a:pPr>
            <a:endParaRPr lang="en-US" sz="1800">
              <a:latin typeface="Calibri" pitchFamily="34" charset="0"/>
              <a:ea typeface="宋体" charset="-122"/>
              <a:cs typeface="Arial" charset="0"/>
            </a:endParaRPr>
          </a:p>
          <a:p>
            <a:pPr marL="271463" hangingPunct="0"/>
            <a:r>
              <a:rPr lang="en-US" altLang="zh-CN" sz="2800">
                <a:solidFill>
                  <a:srgbClr val="000000"/>
                </a:solidFill>
                <a:cs typeface="Arial" charset="0"/>
              </a:rPr>
              <a:t>+  Có  đủ  dụng  cụ  chia, gắp,  chứa  đựng  thức ăn,  thực  hiện  chế  độ VS hàng ngày;</a:t>
            </a:r>
          </a:p>
        </p:txBody>
      </p:sp>
      <p:sp>
        <p:nvSpPr>
          <p:cNvPr id="100" name="TextBox 100"/>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0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4034" name="TextBox 102"/>
          <p:cNvSpPr txBox="1">
            <a:spLocks noChangeArrowheads="1"/>
          </p:cNvSpPr>
          <p:nvPr/>
        </p:nvSpPr>
        <p:spPr bwMode="auto">
          <a:xfrm>
            <a:off x="549275" y="1192213"/>
            <a:ext cx="3865563" cy="425450"/>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  Trang  bị  găng  tay</a:t>
            </a:r>
          </a:p>
        </p:txBody>
      </p:sp>
      <p:sp>
        <p:nvSpPr>
          <p:cNvPr id="44035" name="TextBox 103"/>
          <p:cNvSpPr txBox="1">
            <a:spLocks noChangeArrowheads="1"/>
          </p:cNvSpPr>
          <p:nvPr/>
        </p:nvSpPr>
        <p:spPr bwMode="auto">
          <a:xfrm>
            <a:off x="549275" y="1633538"/>
            <a:ext cx="3852863" cy="3133725"/>
          </a:xfrm>
          <a:prstGeom prst="rect">
            <a:avLst/>
          </a:prstGeom>
          <a:noFill/>
          <a:ln w="9525">
            <a:noFill/>
            <a:miter lim="800000"/>
            <a:headEnd/>
            <a:tailEnd/>
          </a:ln>
        </p:spPr>
        <p:txBody>
          <a:bodyPr lIns="0" tIns="0" rIns="0" bIns="0">
            <a:spAutoFit/>
          </a:bodyPr>
          <a:lstStyle/>
          <a:p>
            <a:pPr hangingPunct="0">
              <a:lnSpc>
                <a:spcPct val="99000"/>
              </a:lnSpc>
            </a:pPr>
            <a:r>
              <a:rPr lang="en-US" altLang="zh-CN" sz="2800">
                <a:solidFill>
                  <a:srgbClr val="000000"/>
                </a:solidFill>
                <a:cs typeface="Arial" charset="0"/>
              </a:rPr>
              <a:t>sạch sử dụng một lần khi  tiếp  xúc  trực  tiếp với thức ăn;</a:t>
            </a:r>
          </a:p>
          <a:p>
            <a:pPr>
              <a:lnSpc>
                <a:spcPts val="1275"/>
              </a:lnSpc>
            </a:pPr>
            <a:endParaRPr lang="en-US" sz="1800">
              <a:latin typeface="Calibri" pitchFamily="34" charset="0"/>
              <a:ea typeface="宋体" charset="-122"/>
              <a:cs typeface="Arial" charset="0"/>
            </a:endParaRPr>
          </a:p>
          <a:p>
            <a:pPr hangingPunct="0"/>
            <a:r>
              <a:rPr lang="en-US" altLang="zh-CN" sz="2800">
                <a:solidFill>
                  <a:srgbClr val="000000"/>
                </a:solidFill>
                <a:cs typeface="Arial" charset="0"/>
              </a:rPr>
              <a:t>+ Có đủ trang thiết bị phòng chống ruồi, dán, côn trùng và động vật gây bệnh.</a:t>
            </a:r>
          </a:p>
        </p:txBody>
      </p:sp>
      <p:sp>
        <p:nvSpPr>
          <p:cNvPr id="104" name="TextBox 104"/>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5058" name="TextBox 106"/>
          <p:cNvSpPr txBox="1">
            <a:spLocks noChangeArrowheads="1"/>
          </p:cNvSpPr>
          <p:nvPr/>
        </p:nvSpPr>
        <p:spPr bwMode="auto">
          <a:xfrm>
            <a:off x="549275" y="962025"/>
            <a:ext cx="4802188" cy="3375025"/>
          </a:xfrm>
          <a:prstGeom prst="rect">
            <a:avLst/>
          </a:prstGeom>
          <a:noFill/>
          <a:ln w="9525">
            <a:noFill/>
            <a:miter lim="800000"/>
            <a:headEnd/>
            <a:tailEnd/>
          </a:ln>
        </p:spPr>
        <p:txBody>
          <a:bodyPr lIns="0" tIns="0" rIns="0" bIns="0">
            <a:spAutoFit/>
          </a:bodyPr>
          <a:lstStyle/>
          <a:p>
            <a:pPr hangingPunct="0"/>
            <a:r>
              <a:rPr lang="en-US" altLang="zh-CN" sz="2700">
                <a:solidFill>
                  <a:srgbClr val="000000"/>
                </a:solidFill>
                <a:cs typeface="Arial" charset="0"/>
              </a:rPr>
              <a:t>+ Có đủ sổ sách ghi chép thực hiện chế độ kiểm thực 3 bước theo hướng dẫn của BYT;</a:t>
            </a:r>
          </a:p>
          <a:p>
            <a:pPr>
              <a:lnSpc>
                <a:spcPts val="650"/>
              </a:lnSpc>
            </a:pPr>
            <a:endParaRPr lang="en-US" sz="1800">
              <a:latin typeface="Calibri" pitchFamily="34" charset="0"/>
              <a:ea typeface="宋体" charset="-122"/>
              <a:cs typeface="Arial" charset="0"/>
            </a:endParaRPr>
          </a:p>
          <a:p>
            <a:pPr hangingPunct="0"/>
            <a:r>
              <a:rPr lang="en-US" altLang="zh-CN" sz="2700">
                <a:solidFill>
                  <a:srgbClr val="000000"/>
                </a:solidFill>
                <a:cs typeface="Arial" charset="0"/>
              </a:rPr>
              <a:t>+ Có đủ dụng cụ lưu mẫu thức ăn, tủ bảo quản mẫu thức ăn lưu, lưu mẫu thực phẩm tại cơ sở ít nhất là 24 giờ kể từ khi thức ăn được chế biến xong.</a:t>
            </a:r>
          </a:p>
        </p:txBody>
      </p:sp>
      <p:sp>
        <p:nvSpPr>
          <p:cNvPr id="107" name="TextBox 107"/>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09"/>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6082" name="TextBox 109"/>
          <p:cNvSpPr txBox="1">
            <a:spLocks noChangeArrowheads="1"/>
          </p:cNvSpPr>
          <p:nvPr/>
        </p:nvSpPr>
        <p:spPr bwMode="auto">
          <a:xfrm>
            <a:off x="549275" y="1190625"/>
            <a:ext cx="8158163" cy="5532438"/>
          </a:xfrm>
          <a:prstGeom prst="rect">
            <a:avLst/>
          </a:prstGeom>
          <a:noFill/>
          <a:ln w="9525">
            <a:noFill/>
            <a:miter lim="800000"/>
            <a:headEnd/>
            <a:tailEnd/>
          </a:ln>
        </p:spPr>
        <p:txBody>
          <a:bodyPr lIns="0" tIns="0" rIns="0" bIns="0">
            <a:spAutoFit/>
          </a:bodyPr>
          <a:lstStyle/>
          <a:p>
            <a:pPr hangingPunct="0"/>
            <a:r>
              <a:rPr lang="en-US" altLang="zh-CN" sz="2800">
                <a:solidFill>
                  <a:srgbClr val="000000"/>
                </a:solidFill>
                <a:cs typeface="Arial" charset="0"/>
              </a:rPr>
              <a:t>+ Có đủ dụng cụ chứa đựng chất thải, rác thải và bảo đảm phải kín, có nắp đậy; chất thải, rác thải phải được thu dọn, xử lý hàng ngày theo quy định;</a:t>
            </a:r>
          </a:p>
          <a:p>
            <a:pPr>
              <a:lnSpc>
                <a:spcPts val="1875"/>
              </a:lnSpc>
            </a:pPr>
            <a:endParaRPr lang="en-US" sz="1800">
              <a:latin typeface="Calibri" pitchFamily="34" charset="0"/>
              <a:ea typeface="宋体" charset="-122"/>
              <a:cs typeface="Arial" charset="0"/>
            </a:endParaRPr>
          </a:p>
          <a:p>
            <a:pPr hangingPunct="0"/>
            <a:r>
              <a:rPr lang="en-US" altLang="zh-CN" sz="2800">
                <a:solidFill>
                  <a:srgbClr val="000000"/>
                </a:solidFill>
                <a:cs typeface="Arial" charset="0"/>
              </a:rPr>
              <a:t>+ Nước thải được thu gom trong hệ thống kín, bảo đảm không gây ô nhiễm MT.</a:t>
            </a: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450"/>
              </a:lnSpc>
            </a:pPr>
            <a:endParaRPr lang="en-US" sz="1800">
              <a:latin typeface="Calibri" pitchFamily="34" charset="0"/>
              <a:ea typeface="宋体" charset="-122"/>
              <a:cs typeface="Arial" charset="0"/>
            </a:endParaRPr>
          </a:p>
          <a:p>
            <a:r>
              <a:rPr lang="en-US" altLang="zh-CN" sz="1200">
                <a:solidFill>
                  <a:srgbClr val="514538"/>
                </a:solidFill>
                <a:cs typeface="Arial" charset="0"/>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9"/>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6564" name="TextBox 111"/>
          <p:cNvSpPr txBox="1">
            <a:spLocks noChangeArrowheads="1"/>
          </p:cNvSpPr>
          <p:nvPr/>
        </p:nvSpPr>
        <p:spPr bwMode="auto">
          <a:xfrm>
            <a:off x="625475" y="817563"/>
            <a:ext cx="8305800" cy="2628900"/>
          </a:xfrm>
          <a:prstGeom prst="rect">
            <a:avLst/>
          </a:prstGeom>
          <a:noFill/>
          <a:ln w="9525">
            <a:noFill/>
            <a:miter lim="800000"/>
            <a:headEnd/>
            <a:tailEnd/>
          </a:ln>
        </p:spPr>
        <p:txBody>
          <a:bodyPr lIns="0" tIns="0" rIns="0" bIns="0">
            <a:spAutoFit/>
          </a:bodyPr>
          <a:lstStyle/>
          <a:p>
            <a:r>
              <a:rPr lang="en-US" altLang="zh-CN" sz="2500">
                <a:solidFill>
                  <a:srgbClr val="09CFD8"/>
                </a:solidFill>
                <a:cs typeface="Arial" charset="0"/>
              </a:rPr>
              <a:t>- </a:t>
            </a:r>
            <a:r>
              <a:rPr lang="en-US" altLang="zh-CN" sz="2700">
                <a:solidFill>
                  <a:srgbClr val="000000"/>
                </a:solidFill>
                <a:cs typeface="Arial" charset="0"/>
              </a:rPr>
              <a:t>Người làm việc tại bếp ăn, nhà ăn</a:t>
            </a:r>
          </a:p>
          <a:p>
            <a:pPr>
              <a:lnSpc>
                <a:spcPts val="525"/>
              </a:lnSpc>
            </a:pPr>
            <a:endParaRPr lang="en-US" sz="1800">
              <a:latin typeface="Calibri" pitchFamily="34" charset="0"/>
              <a:ea typeface="宋体" charset="-122"/>
              <a:cs typeface="Arial" charset="0"/>
            </a:endParaRPr>
          </a:p>
          <a:p>
            <a:pPr hangingPunct="0">
              <a:lnSpc>
                <a:spcPct val="101000"/>
              </a:lnSpc>
            </a:pPr>
            <a:r>
              <a:rPr lang="en-US" altLang="zh-CN" sz="2700">
                <a:solidFill>
                  <a:srgbClr val="000000"/>
                </a:solidFill>
                <a:cs typeface="Arial" charset="0"/>
              </a:rPr>
              <a:t>+ Chủ cơ sở, người trực tiếp SX thực phẩm phải được tập huấn&amp; được cấp giấy xác nhận tập huấn kiến thức ATTP theo quy định.</a:t>
            </a:r>
          </a:p>
          <a:p>
            <a:pPr>
              <a:lnSpc>
                <a:spcPts val="638"/>
              </a:lnSpc>
            </a:pPr>
            <a:endParaRPr lang="en-US" sz="1800">
              <a:latin typeface="Calibri" pitchFamily="34" charset="0"/>
              <a:ea typeface="宋体" charset="-122"/>
              <a:cs typeface="Arial" charset="0"/>
            </a:endParaRPr>
          </a:p>
          <a:p>
            <a:r>
              <a:rPr lang="en-US" altLang="zh-CN" sz="2700">
                <a:solidFill>
                  <a:srgbClr val="000000"/>
                </a:solidFill>
                <a:cs typeface="Arial" charset="0"/>
              </a:rPr>
              <a:t>+ Chủ cơ sở, người trực tiếp SX TP phải được khám</a:t>
            </a:r>
          </a:p>
          <a:p>
            <a:r>
              <a:rPr lang="en-US" altLang="zh-CN" sz="2700">
                <a:solidFill>
                  <a:srgbClr val="000000"/>
                </a:solidFill>
                <a:cs typeface="Arial" charset="0"/>
              </a:rPr>
              <a:t>SK, được cấp giấy xác nhận đủ SK theo quy định</a:t>
            </a:r>
            <a:endParaRPr lang="en-US" altLang="zh-CN" sz="1200">
              <a:solidFill>
                <a:srgbClr val="514538"/>
              </a:solidFill>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1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8130" name="TextBox 113"/>
          <p:cNvSpPr txBox="1">
            <a:spLocks noChangeArrowheads="1"/>
          </p:cNvSpPr>
          <p:nvPr/>
        </p:nvSpPr>
        <p:spPr bwMode="auto">
          <a:xfrm>
            <a:off x="701675" y="1039813"/>
            <a:ext cx="4048125" cy="2797175"/>
          </a:xfrm>
          <a:prstGeom prst="rect">
            <a:avLst/>
          </a:prstGeom>
          <a:noFill/>
          <a:ln w="9525">
            <a:noFill/>
            <a:miter lim="800000"/>
            <a:headEnd/>
            <a:tailEnd/>
          </a:ln>
        </p:spPr>
        <p:txBody>
          <a:bodyPr lIns="0" tIns="0" rIns="0" bIns="0">
            <a:spAutoFit/>
          </a:bodyPr>
          <a:lstStyle/>
          <a:p>
            <a:pPr hangingPunct="0"/>
            <a:r>
              <a:rPr lang="en-US" altLang="zh-CN" sz="2800">
                <a:solidFill>
                  <a:srgbClr val="000000"/>
                </a:solidFill>
                <a:cs typeface="Arial" charset="0"/>
              </a:rPr>
              <a:t>+ Người trực tiếp SX TP phải mặc trang phục bảo hộ riêng, đội mũ, mang găng  tay  chuyên  dùng, đeo khẩu trang.</a:t>
            </a:r>
          </a:p>
          <a:p>
            <a:pPr>
              <a:lnSpc>
                <a:spcPts val="1875"/>
              </a:lnSpc>
            </a:pPr>
            <a:endParaRPr lang="en-US" sz="1800">
              <a:latin typeface="Calibri" pitchFamily="34" charset="0"/>
              <a:ea typeface="宋体" charset="-122"/>
              <a:cs typeface="Arial" charset="0"/>
            </a:endParaRPr>
          </a:p>
          <a:p>
            <a:r>
              <a:rPr lang="en-US" altLang="zh-CN" sz="2800">
                <a:solidFill>
                  <a:srgbClr val="000000"/>
                </a:solidFill>
                <a:cs typeface="Arial" charset="0"/>
              </a:rPr>
              <a:t>+ Móng tay ngắn, sạch</a:t>
            </a:r>
          </a:p>
        </p:txBody>
      </p:sp>
      <p:sp>
        <p:nvSpPr>
          <p:cNvPr id="48131" name="TextBox 114"/>
          <p:cNvSpPr txBox="1">
            <a:spLocks noChangeArrowheads="1"/>
          </p:cNvSpPr>
          <p:nvPr/>
        </p:nvSpPr>
        <p:spPr bwMode="auto">
          <a:xfrm>
            <a:off x="701675" y="3836988"/>
            <a:ext cx="4059238" cy="427037"/>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sẽ,   không   đeo   nhẫn,</a:t>
            </a:r>
          </a:p>
        </p:txBody>
      </p:sp>
      <p:sp>
        <p:nvSpPr>
          <p:cNvPr id="48132" name="TextBox 115"/>
          <p:cNvSpPr txBox="1">
            <a:spLocks noChangeArrowheads="1"/>
          </p:cNvSpPr>
          <p:nvPr/>
        </p:nvSpPr>
        <p:spPr bwMode="auto">
          <a:xfrm>
            <a:off x="701675" y="4264025"/>
            <a:ext cx="4057650" cy="427038"/>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đồng   hồ.   Không   hút</a:t>
            </a:r>
          </a:p>
        </p:txBody>
      </p:sp>
      <p:sp>
        <p:nvSpPr>
          <p:cNvPr id="48133" name="TextBox 116"/>
          <p:cNvSpPr txBox="1">
            <a:spLocks noChangeArrowheads="1"/>
          </p:cNvSpPr>
          <p:nvPr/>
        </p:nvSpPr>
        <p:spPr bwMode="auto">
          <a:xfrm>
            <a:off x="701675" y="4691063"/>
            <a:ext cx="4056063" cy="427037"/>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thuốc,  khạc  nhổ  trong</a:t>
            </a:r>
          </a:p>
        </p:txBody>
      </p:sp>
      <p:sp>
        <p:nvSpPr>
          <p:cNvPr id="48134" name="TextBox 117"/>
          <p:cNvSpPr txBox="1">
            <a:spLocks noChangeArrowheads="1"/>
          </p:cNvSpPr>
          <p:nvPr/>
        </p:nvSpPr>
        <p:spPr bwMode="auto">
          <a:xfrm>
            <a:off x="701675" y="5118100"/>
            <a:ext cx="2563813" cy="427038"/>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khu vực SX TP.</a:t>
            </a:r>
          </a:p>
        </p:txBody>
      </p:sp>
      <p:sp>
        <p:nvSpPr>
          <p:cNvPr id="118" name="TextBox 118"/>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2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9154" name="TextBox 120"/>
          <p:cNvSpPr txBox="1">
            <a:spLocks noChangeArrowheads="1"/>
          </p:cNvSpPr>
          <p:nvPr/>
        </p:nvSpPr>
        <p:spPr bwMode="auto">
          <a:xfrm>
            <a:off x="361950" y="1028700"/>
            <a:ext cx="8507413" cy="5694363"/>
          </a:xfrm>
          <a:prstGeom prst="rect">
            <a:avLst/>
          </a:prstGeom>
          <a:noFill/>
          <a:ln w="9525">
            <a:noFill/>
            <a:miter lim="800000"/>
            <a:headEnd/>
            <a:tailEnd/>
          </a:ln>
        </p:spPr>
        <p:txBody>
          <a:bodyPr lIns="0" tIns="0" rIns="0" bIns="0">
            <a:spAutoFit/>
          </a:bodyPr>
          <a:lstStyle/>
          <a:p>
            <a:pPr indent="214313"/>
            <a:r>
              <a:rPr lang="en-US" altLang="zh-CN" sz="3400" b="1">
                <a:solidFill>
                  <a:srgbClr val="000000"/>
                </a:solidFill>
                <a:cs typeface="Arial" charset="0"/>
              </a:rPr>
              <a:t>4.Bảo đảm MT thực thi chính sách&amp; XD</a:t>
            </a:r>
          </a:p>
          <a:p>
            <a:pPr indent="214313"/>
            <a:r>
              <a:rPr lang="en-US" altLang="zh-CN" sz="3400" b="1">
                <a:solidFill>
                  <a:srgbClr val="000000"/>
                </a:solidFill>
                <a:cs typeface="Arial" charset="0"/>
              </a:rPr>
              <a:t>các mối quan hệ XH trong TH, liên kết CĐ</a:t>
            </a: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275"/>
              </a:lnSpc>
            </a:pPr>
            <a:endParaRPr lang="en-US" sz="1800">
              <a:latin typeface="Calibri" pitchFamily="34" charset="0"/>
              <a:ea typeface="宋体" charset="-122"/>
              <a:cs typeface="Arial" charset="0"/>
            </a:endParaRPr>
          </a:p>
          <a:p>
            <a:pPr indent="214313"/>
            <a:r>
              <a:rPr lang="en-US" altLang="zh-CN" sz="2300">
                <a:solidFill>
                  <a:srgbClr val="5B5727"/>
                </a:solidFill>
                <a:cs typeface="Arial" charset="0"/>
              </a:rPr>
              <a:t>-  </a:t>
            </a:r>
            <a:r>
              <a:rPr lang="en-US" altLang="zh-CN" sz="2900">
                <a:solidFill>
                  <a:srgbClr val="000000"/>
                </a:solidFill>
                <a:cs typeface="Arial" charset="0"/>
              </a:rPr>
              <a:t>Có ban CSSK HS: phân công trách nhiệm, họp</a:t>
            </a:r>
          </a:p>
          <a:p>
            <a:pPr indent="214313"/>
            <a:r>
              <a:rPr lang="en-US" altLang="zh-CN" sz="2900">
                <a:solidFill>
                  <a:srgbClr val="000000"/>
                </a:solidFill>
                <a:cs typeface="Arial" charset="0"/>
              </a:rPr>
              <a:t>tối thiểu 1 lần/HK</a:t>
            </a:r>
          </a:p>
          <a:p>
            <a:pPr indent="214313">
              <a:lnSpc>
                <a:spcPts val="1900"/>
              </a:lnSpc>
            </a:pPr>
            <a:endParaRPr lang="en-US" sz="1800">
              <a:latin typeface="Calibri" pitchFamily="34" charset="0"/>
              <a:ea typeface="宋体" charset="-122"/>
              <a:cs typeface="Arial" charset="0"/>
            </a:endParaRPr>
          </a:p>
          <a:p>
            <a:pPr indent="214313"/>
            <a:r>
              <a:rPr lang="en-US" altLang="zh-CN" sz="2300">
                <a:solidFill>
                  <a:srgbClr val="5B5727"/>
                </a:solidFill>
                <a:cs typeface="Arial" charset="0"/>
              </a:rPr>
              <a:t>-  </a:t>
            </a:r>
            <a:r>
              <a:rPr lang="en-US" altLang="zh-CN" sz="2900">
                <a:solidFill>
                  <a:srgbClr val="000000"/>
                </a:solidFill>
                <a:cs typeface="Arial" charset="0"/>
              </a:rPr>
              <a:t>Thực hiện chính sách, QĐ, chế độ CSSK HS</a:t>
            </a:r>
          </a:p>
          <a:p>
            <a:pPr indent="214313"/>
            <a:r>
              <a:rPr lang="en-US" altLang="zh-CN" sz="2900">
                <a:solidFill>
                  <a:srgbClr val="000000"/>
                </a:solidFill>
                <a:cs typeface="Arial" charset="0"/>
              </a:rPr>
              <a:t>trong TH.</a:t>
            </a: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000"/>
              </a:lnSpc>
            </a:pPr>
            <a:endParaRPr lang="en-US" sz="1800">
              <a:latin typeface="Calibri" pitchFamily="34" charset="0"/>
              <a:ea typeface="宋体" charset="-122"/>
              <a:cs typeface="Arial" charset="0"/>
            </a:endParaRPr>
          </a:p>
          <a:p>
            <a:pPr indent="214313">
              <a:lnSpc>
                <a:spcPts val="1100"/>
              </a:lnSpc>
            </a:pPr>
            <a:endParaRPr lang="en-US" sz="1800">
              <a:latin typeface="Calibri" pitchFamily="34" charset="0"/>
              <a:ea typeface="宋体" charset="-122"/>
              <a:cs typeface="Arial" charset="0"/>
            </a:endParaRPr>
          </a:p>
          <a:p>
            <a:pPr indent="214313"/>
            <a:r>
              <a:rPr lang="en-US" altLang="zh-CN" sz="1200">
                <a:solidFill>
                  <a:srgbClr val="514538"/>
                </a:solidFill>
                <a:cs typeface="Arial" charset="0"/>
              </a:rPr>
              <a:t>36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2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8" name="TextBox 122"/>
          <p:cNvSpPr txBox="1">
            <a:spLocks noChangeArrowheads="1"/>
          </p:cNvSpPr>
          <p:nvPr/>
        </p:nvSpPr>
        <p:spPr bwMode="auto">
          <a:xfrm>
            <a:off x="549275" y="1190625"/>
            <a:ext cx="4656138" cy="1776413"/>
          </a:xfrm>
          <a:prstGeom prst="rect">
            <a:avLst/>
          </a:prstGeom>
          <a:noFill/>
          <a:ln w="9525">
            <a:noFill/>
            <a:miter lim="800000"/>
            <a:headEnd/>
            <a:tailEnd/>
          </a:ln>
        </p:spPr>
        <p:txBody>
          <a:bodyPr lIns="0" tIns="0" rIns="0" bIns="0">
            <a:spAutoFit/>
          </a:bodyPr>
          <a:lstStyle/>
          <a:p>
            <a:pPr marL="271463" indent="-271463" hangingPunct="0"/>
            <a:r>
              <a:rPr lang="en-US" altLang="zh-CN" sz="2300">
                <a:solidFill>
                  <a:srgbClr val="5B5727"/>
                </a:solidFill>
                <a:cs typeface="Arial" charset="0"/>
              </a:rPr>
              <a:t>-  </a:t>
            </a:r>
            <a:r>
              <a:rPr lang="en-US" altLang="zh-CN" sz="2900">
                <a:solidFill>
                  <a:srgbClr val="000000"/>
                </a:solidFill>
                <a:cs typeface="Arial" charset="0"/>
              </a:rPr>
              <a:t>Xây dựng các mối quan hệ tốt trong TH, MT TH lành  mạnh,  không  phân biệt đối xử, bạo lực</a:t>
            </a:r>
          </a:p>
        </p:txBody>
      </p:sp>
      <p:sp>
        <p:nvSpPr>
          <p:cNvPr id="50179" name="TextBox 123"/>
          <p:cNvSpPr txBox="1">
            <a:spLocks noChangeArrowheads="1"/>
          </p:cNvSpPr>
          <p:nvPr/>
        </p:nvSpPr>
        <p:spPr bwMode="auto">
          <a:xfrm>
            <a:off x="549275" y="3103563"/>
            <a:ext cx="4667250" cy="442912"/>
          </a:xfrm>
          <a:prstGeom prst="rect">
            <a:avLst/>
          </a:prstGeom>
          <a:noFill/>
          <a:ln w="9525">
            <a:noFill/>
            <a:miter lim="800000"/>
            <a:headEnd/>
            <a:tailEnd/>
          </a:ln>
        </p:spPr>
        <p:txBody>
          <a:bodyPr lIns="0" tIns="0" rIns="0" bIns="0">
            <a:spAutoFit/>
          </a:bodyPr>
          <a:lstStyle/>
          <a:p>
            <a:r>
              <a:rPr lang="en-US" altLang="zh-CN" sz="2300">
                <a:solidFill>
                  <a:srgbClr val="5B5727"/>
                </a:solidFill>
                <a:cs typeface="Arial" charset="0"/>
              </a:rPr>
              <a:t>-  </a:t>
            </a:r>
            <a:r>
              <a:rPr lang="en-US" altLang="zh-CN" sz="2900">
                <a:solidFill>
                  <a:srgbClr val="000000"/>
                </a:solidFill>
                <a:cs typeface="Arial" charset="0"/>
              </a:rPr>
              <a:t>Xây  dựng  mối  liên  hệ</a:t>
            </a:r>
          </a:p>
        </p:txBody>
      </p:sp>
      <p:sp>
        <p:nvSpPr>
          <p:cNvPr id="50180" name="TextBox 124"/>
          <p:cNvSpPr txBox="1">
            <a:spLocks noChangeArrowheads="1"/>
          </p:cNvSpPr>
          <p:nvPr/>
        </p:nvSpPr>
        <p:spPr bwMode="auto">
          <a:xfrm>
            <a:off x="820738" y="3554413"/>
            <a:ext cx="4397375" cy="441325"/>
          </a:xfrm>
          <a:prstGeom prst="rect">
            <a:avLst/>
          </a:prstGeom>
          <a:noFill/>
          <a:ln w="9525">
            <a:noFill/>
            <a:miter lim="800000"/>
            <a:headEnd/>
            <a:tailEnd/>
          </a:ln>
        </p:spPr>
        <p:txBody>
          <a:bodyPr lIns="0" tIns="0" rIns="0" bIns="0">
            <a:spAutoFit/>
          </a:bodyPr>
          <a:lstStyle/>
          <a:p>
            <a:r>
              <a:rPr lang="en-US" altLang="zh-CN" sz="2900">
                <a:solidFill>
                  <a:srgbClr val="000000"/>
                </a:solidFill>
                <a:cs typeface="Arial" charset="0"/>
              </a:rPr>
              <a:t>giữa  TH  với  gia  đình,</a:t>
            </a:r>
          </a:p>
        </p:txBody>
      </p:sp>
      <p:sp>
        <p:nvSpPr>
          <p:cNvPr id="50181" name="TextBox 125"/>
          <p:cNvSpPr txBox="1">
            <a:spLocks noChangeArrowheads="1"/>
          </p:cNvSpPr>
          <p:nvPr/>
        </p:nvSpPr>
        <p:spPr bwMode="auto">
          <a:xfrm>
            <a:off x="820738" y="4003675"/>
            <a:ext cx="1851025" cy="441325"/>
          </a:xfrm>
          <a:prstGeom prst="rect">
            <a:avLst/>
          </a:prstGeom>
          <a:noFill/>
          <a:ln w="9525">
            <a:noFill/>
            <a:miter lim="800000"/>
            <a:headEnd/>
            <a:tailEnd/>
          </a:ln>
        </p:spPr>
        <p:txBody>
          <a:bodyPr lIns="0" tIns="0" rIns="0" bIns="0">
            <a:spAutoFit/>
          </a:bodyPr>
          <a:lstStyle/>
          <a:p>
            <a:r>
              <a:rPr lang="en-US" altLang="zh-CN" sz="2900">
                <a:solidFill>
                  <a:srgbClr val="000000"/>
                </a:solidFill>
                <a:cs typeface="Arial" charset="0"/>
              </a:rPr>
              <a:t>cộng đồng</a:t>
            </a:r>
          </a:p>
        </p:txBody>
      </p:sp>
      <p:sp>
        <p:nvSpPr>
          <p:cNvPr id="126" name="TextBox 126"/>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2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1202" name="TextBox 128"/>
          <p:cNvSpPr txBox="1">
            <a:spLocks noChangeArrowheads="1"/>
          </p:cNvSpPr>
          <p:nvPr/>
        </p:nvSpPr>
        <p:spPr bwMode="auto">
          <a:xfrm>
            <a:off x="506413" y="788988"/>
            <a:ext cx="8294687" cy="5934075"/>
          </a:xfrm>
          <a:prstGeom prst="rect">
            <a:avLst/>
          </a:prstGeom>
          <a:noFill/>
          <a:ln w="9525">
            <a:noFill/>
            <a:miter lim="800000"/>
            <a:headEnd/>
            <a:tailEnd/>
          </a:ln>
        </p:spPr>
        <p:txBody>
          <a:bodyPr lIns="0" tIns="0" rIns="0" bIns="0">
            <a:spAutoFit/>
          </a:bodyPr>
          <a:lstStyle/>
          <a:p>
            <a:r>
              <a:rPr lang="en-US" altLang="zh-CN" sz="3500" b="1">
                <a:solidFill>
                  <a:srgbClr val="000000"/>
                </a:solidFill>
                <a:cs typeface="Arial" charset="0"/>
              </a:rPr>
              <a:t>5.Bảo đảm các điều kiện về phòng y tế,</a:t>
            </a:r>
          </a:p>
          <a:p>
            <a:r>
              <a:rPr lang="en-US" altLang="zh-CN" sz="3500" b="1">
                <a:solidFill>
                  <a:srgbClr val="000000"/>
                </a:solidFill>
                <a:cs typeface="Arial" charset="0"/>
              </a:rPr>
              <a:t>CB YTTH</a:t>
            </a: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825"/>
              </a:lnSpc>
            </a:pPr>
            <a:endParaRPr lang="en-US" sz="1800">
              <a:latin typeface="Calibri" pitchFamily="34" charset="0"/>
              <a:ea typeface="宋体" charset="-122"/>
              <a:cs typeface="Arial" charset="0"/>
            </a:endParaRPr>
          </a:p>
          <a:p>
            <a:r>
              <a:rPr lang="en-US" altLang="zh-CN" sz="2400">
                <a:solidFill>
                  <a:srgbClr val="5B5727"/>
                </a:solidFill>
                <a:cs typeface="Arial" charset="0"/>
              </a:rPr>
              <a:t>-  </a:t>
            </a:r>
            <a:r>
              <a:rPr lang="en-US" altLang="zh-CN" sz="3000">
                <a:solidFill>
                  <a:srgbClr val="000000"/>
                </a:solidFill>
                <a:cs typeface="Arial" charset="0"/>
              </a:rPr>
              <a:t>Phòng y tế</a:t>
            </a:r>
          </a:p>
          <a:p>
            <a:pPr>
              <a:lnSpc>
                <a:spcPts val="725"/>
              </a:lnSpc>
            </a:pPr>
            <a:endParaRPr lang="en-US" sz="1800">
              <a:latin typeface="Calibri" pitchFamily="34" charset="0"/>
              <a:ea typeface="宋体" charset="-122"/>
              <a:cs typeface="Arial" charset="0"/>
            </a:endParaRPr>
          </a:p>
          <a:p>
            <a:r>
              <a:rPr lang="en-US" altLang="zh-CN" sz="2400">
                <a:solidFill>
                  <a:srgbClr val="5B5727"/>
                </a:solidFill>
                <a:cs typeface="Arial" charset="0"/>
              </a:rPr>
              <a:t>-  </a:t>
            </a:r>
            <a:r>
              <a:rPr lang="en-US" altLang="zh-CN" sz="3000">
                <a:solidFill>
                  <a:srgbClr val="000000"/>
                </a:solidFill>
                <a:cs typeface="Arial" charset="0"/>
              </a:rPr>
              <a:t>Nhân viên y tế TH</a:t>
            </a: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138"/>
              </a:lnSpc>
            </a:pPr>
            <a:endParaRPr lang="en-US" sz="1800">
              <a:latin typeface="Calibri" pitchFamily="34" charset="0"/>
              <a:ea typeface="宋体" charset="-122"/>
              <a:cs typeface="Arial" charset="0"/>
            </a:endParaRPr>
          </a:p>
          <a:p>
            <a:r>
              <a:rPr lang="en-US" altLang="zh-CN" sz="1200">
                <a:solidFill>
                  <a:srgbClr val="514538"/>
                </a:solidFill>
                <a:cs typeface="Arial" charset="0"/>
              </a:rPr>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3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2226" name="TextBox 130"/>
          <p:cNvSpPr txBox="1">
            <a:spLocks noChangeArrowheads="1"/>
          </p:cNvSpPr>
          <p:nvPr/>
        </p:nvSpPr>
        <p:spPr bwMode="auto">
          <a:xfrm>
            <a:off x="549275" y="750888"/>
            <a:ext cx="7721600" cy="4852987"/>
          </a:xfrm>
          <a:prstGeom prst="rect">
            <a:avLst/>
          </a:prstGeom>
          <a:noFill/>
          <a:ln w="9525">
            <a:noFill/>
            <a:miter lim="800000"/>
            <a:headEnd/>
            <a:tailEnd/>
          </a:ln>
        </p:spPr>
        <p:txBody>
          <a:bodyPr lIns="0" tIns="0" rIns="0" bIns="0">
            <a:spAutoFit/>
          </a:bodyPr>
          <a:lstStyle/>
          <a:p>
            <a:pPr indent="639763"/>
            <a:r>
              <a:rPr lang="en-US" altLang="zh-CN" sz="3500" b="1">
                <a:solidFill>
                  <a:srgbClr val="000000"/>
                </a:solidFill>
                <a:cs typeface="Arial" charset="0"/>
              </a:rPr>
              <a:t>6.Tổ chức các hoạt động quản lý,</a:t>
            </a:r>
          </a:p>
          <a:p>
            <a:pPr indent="639763"/>
            <a:r>
              <a:rPr lang="en-US" altLang="zh-CN" sz="3500" b="1">
                <a:solidFill>
                  <a:srgbClr val="000000"/>
                </a:solidFill>
                <a:cs typeface="Arial" charset="0"/>
              </a:rPr>
              <a:t>bảo vệ&amp; chăm sóc SKHS</a:t>
            </a:r>
          </a:p>
          <a:p>
            <a:pPr indent="639763">
              <a:lnSpc>
                <a:spcPts val="1000"/>
              </a:lnSpc>
            </a:pPr>
            <a:endParaRPr lang="en-US" sz="1800">
              <a:latin typeface="Calibri" pitchFamily="34" charset="0"/>
              <a:ea typeface="宋体" charset="-122"/>
              <a:cs typeface="Arial" charset="0"/>
            </a:endParaRPr>
          </a:p>
          <a:p>
            <a:pPr indent="639763">
              <a:lnSpc>
                <a:spcPts val="1550"/>
              </a:lnSpc>
            </a:pPr>
            <a:endParaRPr lang="en-US" sz="1800">
              <a:latin typeface="Calibri" pitchFamily="34" charset="0"/>
              <a:ea typeface="宋体" charset="-122"/>
              <a:cs typeface="Arial" charset="0"/>
            </a:endParaRPr>
          </a:p>
          <a:p>
            <a:pPr indent="639763" hangingPunct="0">
              <a:lnSpc>
                <a:spcPct val="120000"/>
              </a:lnSpc>
            </a:pPr>
            <a:r>
              <a:rPr lang="en-US" altLang="zh-CN" sz="2200">
                <a:solidFill>
                  <a:srgbClr val="5B5727"/>
                </a:solidFill>
                <a:cs typeface="Arial" charset="0"/>
              </a:rPr>
              <a:t>-  </a:t>
            </a:r>
            <a:r>
              <a:rPr lang="en-US" altLang="zh-CN" sz="2800">
                <a:solidFill>
                  <a:srgbClr val="000000"/>
                </a:solidFill>
                <a:cs typeface="Arial" charset="0"/>
              </a:rPr>
              <a:t>Thực hiện kiểm tra SK vào đầu năm học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altLang="zh-CN" sz="2200">
                <a:solidFill>
                  <a:srgbClr val="5B5727"/>
                </a:solidFill>
                <a:cs typeface="Arial" charset="0"/>
              </a:rPr>
              <a:t>-  </a:t>
            </a:r>
            <a:r>
              <a:rPr lang="en-US" altLang="zh-CN" sz="2800">
                <a:solidFill>
                  <a:srgbClr val="000000"/>
                </a:solidFill>
                <a:cs typeface="Arial" charset="0"/>
              </a:rPr>
              <a:t>Thường xuyên theo dõi SKHS</a:t>
            </a:r>
          </a:p>
          <a:p>
            <a:pPr indent="639763">
              <a:spcBef>
                <a:spcPts val="363"/>
              </a:spcBef>
            </a:pPr>
            <a:r>
              <a:rPr lang="en-US" altLang="zh-CN" sz="2200">
                <a:solidFill>
                  <a:srgbClr val="5B5727"/>
                </a:solidFill>
                <a:cs typeface="Arial" charset="0"/>
              </a:rPr>
              <a:t>-  </a:t>
            </a:r>
            <a:r>
              <a:rPr lang="en-US" altLang="zh-CN" sz="2800">
                <a:solidFill>
                  <a:srgbClr val="000000"/>
                </a:solidFill>
                <a:cs typeface="Arial" charset="0"/>
              </a:rPr>
              <a:t>Sơ cấp cứu</a:t>
            </a:r>
          </a:p>
          <a:p>
            <a:pPr indent="639763">
              <a:lnSpc>
                <a:spcPts val="675"/>
              </a:lnSpc>
            </a:pPr>
            <a:endParaRPr lang="en-US" sz="1800">
              <a:latin typeface="Calibri" pitchFamily="34" charset="0"/>
              <a:ea typeface="宋体" charset="-122"/>
              <a:cs typeface="Arial" charset="0"/>
            </a:endParaRPr>
          </a:p>
          <a:p>
            <a:pPr indent="639763"/>
            <a:r>
              <a:rPr lang="en-US" altLang="zh-CN" sz="2200">
                <a:solidFill>
                  <a:srgbClr val="5B5727"/>
                </a:solidFill>
                <a:cs typeface="Arial" charset="0"/>
              </a:rPr>
              <a:t>-  </a:t>
            </a:r>
            <a:r>
              <a:rPr lang="en-US" altLang="zh-CN" sz="2800">
                <a:solidFill>
                  <a:srgbClr val="000000"/>
                </a:solidFill>
                <a:cs typeface="Arial" charset="0"/>
              </a:rPr>
              <a:t>Tư vấn SK cho HS, GV, PH</a:t>
            </a:r>
          </a:p>
          <a:p>
            <a:pPr indent="639763">
              <a:lnSpc>
                <a:spcPts val="613"/>
              </a:lnSpc>
            </a:pPr>
            <a:endParaRPr lang="en-US" sz="1800">
              <a:latin typeface="Calibri" pitchFamily="34" charset="0"/>
              <a:ea typeface="宋体" charset="-122"/>
              <a:cs typeface="Arial" charset="0"/>
            </a:endParaRPr>
          </a:p>
          <a:p>
            <a:pPr indent="639763"/>
            <a:r>
              <a:rPr lang="en-US" altLang="zh-CN" sz="2200">
                <a:solidFill>
                  <a:srgbClr val="5B5727"/>
                </a:solidFill>
                <a:cs typeface="Arial" charset="0"/>
              </a:rPr>
              <a:t>-  </a:t>
            </a:r>
            <a:r>
              <a:rPr lang="en-US" altLang="zh-CN" sz="2800">
                <a:solidFill>
                  <a:srgbClr val="000000"/>
                </a:solidFill>
                <a:cs typeface="Arial" charset="0"/>
              </a:rPr>
              <a:t>Phối hợp CS y tế đủ điều kiện -&gt; khám, điều trị</a:t>
            </a:r>
          </a:p>
          <a:p>
            <a:pPr indent="639763"/>
            <a:r>
              <a:rPr lang="en-US" altLang="zh-CN" sz="2800">
                <a:solidFill>
                  <a:srgbClr val="000000"/>
                </a:solidFill>
                <a:cs typeface="Arial" charset="0"/>
              </a:rPr>
              <a:t>chuyên khoa cho HS.</a:t>
            </a:r>
          </a:p>
          <a:p>
            <a:pPr indent="639763">
              <a:lnSpc>
                <a:spcPts val="675"/>
              </a:lnSpc>
            </a:pPr>
            <a:endParaRPr lang="en-US" sz="1800">
              <a:latin typeface="Calibri" pitchFamily="34" charset="0"/>
              <a:ea typeface="宋体" charset="-122"/>
              <a:cs typeface="Arial" charset="0"/>
            </a:endParaRPr>
          </a:p>
          <a:p>
            <a:pPr indent="639763"/>
            <a:r>
              <a:rPr lang="en-US" altLang="zh-CN" sz="2200">
                <a:solidFill>
                  <a:srgbClr val="5B5727"/>
                </a:solidFill>
                <a:cs typeface="Arial" charset="0"/>
              </a:rPr>
              <a:t>-  </a:t>
            </a:r>
            <a:r>
              <a:rPr lang="en-US" altLang="zh-CN" sz="2800">
                <a:solidFill>
                  <a:srgbClr val="000000"/>
                </a:solidFill>
                <a:cs typeface="Arial" charset="0"/>
              </a:rPr>
              <a:t>Tổ chức bữa ăn học đường</a:t>
            </a:r>
          </a:p>
        </p:txBody>
      </p:sp>
      <p:sp>
        <p:nvSpPr>
          <p:cNvPr id="131" name="TextBox 131"/>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39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386" name="TextBox 8"/>
          <p:cNvSpPr txBox="1">
            <a:spLocks noChangeArrowheads="1"/>
          </p:cNvSpPr>
          <p:nvPr/>
        </p:nvSpPr>
        <p:spPr bwMode="auto">
          <a:xfrm>
            <a:off x="836613" y="846138"/>
            <a:ext cx="7650162" cy="2601912"/>
          </a:xfrm>
          <a:prstGeom prst="rect">
            <a:avLst/>
          </a:prstGeom>
          <a:noFill/>
          <a:ln w="9525">
            <a:noFill/>
            <a:miter lim="800000"/>
            <a:headEnd/>
            <a:tailEnd/>
          </a:ln>
        </p:spPr>
        <p:txBody>
          <a:bodyPr lIns="0" tIns="0" rIns="0" bIns="0">
            <a:spAutoFit/>
          </a:bodyPr>
          <a:lstStyle/>
          <a:p>
            <a:pPr indent="1870075"/>
            <a:r>
              <a:rPr lang="en-US" altLang="zh-CN" sz="4000" b="1">
                <a:solidFill>
                  <a:srgbClr val="BF0000"/>
                </a:solidFill>
                <a:cs typeface="Arial" charset="0"/>
              </a:rPr>
              <a:t>Khái niệm YTTH</a:t>
            </a:r>
          </a:p>
          <a:p>
            <a:pPr indent="1870075">
              <a:lnSpc>
                <a:spcPts val="1000"/>
              </a:lnSpc>
            </a:pPr>
            <a:endParaRPr lang="en-US" sz="1800">
              <a:latin typeface="Calibri" pitchFamily="34" charset="0"/>
              <a:ea typeface="宋体" charset="-122"/>
              <a:cs typeface="Arial" charset="0"/>
            </a:endParaRPr>
          </a:p>
          <a:p>
            <a:pPr indent="1870075">
              <a:lnSpc>
                <a:spcPts val="1000"/>
              </a:lnSpc>
            </a:pPr>
            <a:endParaRPr lang="en-US" sz="1800">
              <a:latin typeface="Calibri" pitchFamily="34" charset="0"/>
              <a:ea typeface="宋体" charset="-122"/>
              <a:cs typeface="Arial" charset="0"/>
            </a:endParaRPr>
          </a:p>
          <a:p>
            <a:pPr indent="1870075">
              <a:lnSpc>
                <a:spcPts val="1800"/>
              </a:lnSpc>
            </a:pPr>
            <a:endParaRPr lang="en-US" sz="1800">
              <a:latin typeface="Calibri" pitchFamily="34" charset="0"/>
              <a:ea typeface="宋体" charset="-122"/>
              <a:cs typeface="Arial" charset="0"/>
            </a:endParaRPr>
          </a:p>
          <a:p>
            <a:pPr indent="1870075" hangingPunct="0">
              <a:lnSpc>
                <a:spcPct val="110000"/>
              </a:lnSpc>
            </a:pPr>
            <a:r>
              <a:rPr lang="en-US" altLang="zh-CN" sz="3000">
                <a:solidFill>
                  <a:srgbClr val="000000"/>
                </a:solidFill>
                <a:cs typeface="Arial" charset="0"/>
              </a:rPr>
              <a:t>Hệ thống các phương pháp, biện pháp can thiệp nhằm bảo vệ, nâng cao SK cho HS, GV và CB nhân viên nhà trường</a:t>
            </a:r>
          </a:p>
        </p:txBody>
      </p:sp>
      <p:sp>
        <p:nvSpPr>
          <p:cNvPr id="9" name="TextBox 9"/>
          <p:cNvSpPr txBox="1"/>
          <p:nvPr/>
        </p:nvSpPr>
        <p:spPr>
          <a:xfrm>
            <a:off x="8586788" y="6515100"/>
            <a:ext cx="228600" cy="215900"/>
          </a:xfrm>
          <a:prstGeom prst="rect">
            <a:avLst/>
          </a:prstGeom>
          <a:noFill/>
        </p:spPr>
        <p:txBody>
          <a:bodyPr lIns="0" tIns="0" rIns="0" bIns="0">
            <a:spAutoFit/>
          </a:bodyPr>
          <a:lstStyle/>
          <a:p>
            <a:pPr fontAlgn="auto">
              <a:lnSpc>
                <a:spcPct val="117499"/>
              </a:lnSpc>
              <a:spcBef>
                <a:spcPts val="0"/>
              </a:spcBef>
              <a:spcAft>
                <a:spcPts val="0"/>
              </a:spcAft>
              <a:defRPr/>
            </a:pPr>
            <a:r>
              <a:rPr lang="en-US" altLang="zh-CN" sz="1200" spc="-10" dirty="0">
                <a:solidFill>
                  <a:srgbClr val="000000"/>
                </a:solidFill>
                <a:latin typeface="Arial Black"/>
                <a:ea typeface="Arial Black"/>
              </a:rPr>
              <a:t>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3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3250" name="TextBox 133"/>
          <p:cNvSpPr txBox="1">
            <a:spLocks noChangeArrowheads="1"/>
          </p:cNvSpPr>
          <p:nvPr/>
        </p:nvSpPr>
        <p:spPr bwMode="auto">
          <a:xfrm>
            <a:off x="669925" y="887413"/>
            <a:ext cx="8031163" cy="5835650"/>
          </a:xfrm>
          <a:prstGeom prst="rect">
            <a:avLst/>
          </a:prstGeom>
          <a:noFill/>
          <a:ln w="9525">
            <a:noFill/>
            <a:miter lim="800000"/>
            <a:headEnd/>
            <a:tailEnd/>
          </a:ln>
        </p:spPr>
        <p:txBody>
          <a:bodyPr lIns="0" tIns="0" rIns="0" bIns="0">
            <a:spAutoFit/>
          </a:bodyPr>
          <a:lstStyle/>
          <a:p>
            <a:r>
              <a:rPr lang="en-US" altLang="zh-CN" sz="2200">
                <a:solidFill>
                  <a:srgbClr val="5B5727"/>
                </a:solidFill>
                <a:cs typeface="Arial" charset="0"/>
              </a:rPr>
              <a:t>-  </a:t>
            </a:r>
            <a:r>
              <a:rPr lang="en-US" altLang="zh-CN" sz="2800">
                <a:solidFill>
                  <a:srgbClr val="000000"/>
                </a:solidFill>
                <a:cs typeface="Arial" charset="0"/>
              </a:rPr>
              <a:t>Phối hợp với YT địa phương trong tiêm chủng</a:t>
            </a:r>
          </a:p>
          <a:p>
            <a:r>
              <a:rPr lang="en-US" altLang="zh-CN" sz="2800">
                <a:solidFill>
                  <a:srgbClr val="000000"/>
                </a:solidFill>
                <a:cs typeface="Arial" charset="0"/>
              </a:rPr>
              <a:t>phòng bệnh cho HS</a:t>
            </a:r>
          </a:p>
          <a:p>
            <a:pPr>
              <a:lnSpc>
                <a:spcPts val="675"/>
              </a:lnSpc>
            </a:pPr>
            <a:endParaRPr lang="en-US" sz="1800">
              <a:latin typeface="Calibri" pitchFamily="34" charset="0"/>
              <a:ea typeface="宋体" charset="-122"/>
              <a:cs typeface="Arial" charset="0"/>
            </a:endParaRPr>
          </a:p>
          <a:p>
            <a:r>
              <a:rPr lang="en-US" altLang="zh-CN" sz="2200">
                <a:solidFill>
                  <a:srgbClr val="5B5727"/>
                </a:solidFill>
                <a:cs typeface="Arial" charset="0"/>
              </a:rPr>
              <a:t>-  </a:t>
            </a:r>
            <a:r>
              <a:rPr lang="en-US" altLang="zh-CN" sz="2800">
                <a:solidFill>
                  <a:srgbClr val="000000"/>
                </a:solidFill>
                <a:cs typeface="Arial" charset="0"/>
              </a:rPr>
              <a:t>Thông báo tình hình SKHS cho PH tối thiểu 1</a:t>
            </a:r>
          </a:p>
          <a:p>
            <a:r>
              <a:rPr lang="en-US" altLang="zh-CN" sz="2800">
                <a:solidFill>
                  <a:srgbClr val="000000"/>
                </a:solidFill>
                <a:cs typeface="Arial" charset="0"/>
              </a:rPr>
              <a:t>lần/năm học&amp; khi cần thiết</a:t>
            </a: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400"/>
              </a:lnSpc>
            </a:pPr>
            <a:endParaRPr lang="en-US" sz="1800">
              <a:latin typeface="Calibri" pitchFamily="34" charset="0"/>
              <a:ea typeface="宋体" charset="-122"/>
              <a:cs typeface="Arial" charset="0"/>
            </a:endParaRPr>
          </a:p>
          <a:p>
            <a:r>
              <a:rPr lang="en-US" altLang="zh-CN" sz="1200">
                <a:solidFill>
                  <a:srgbClr val="514538"/>
                </a:solidFill>
                <a:cs typeface="Arial" charset="0"/>
              </a:rPr>
              <a:t>40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35"/>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4274" name="TextBox 135"/>
          <p:cNvSpPr txBox="1">
            <a:spLocks noChangeArrowheads="1"/>
          </p:cNvSpPr>
          <p:nvPr/>
        </p:nvSpPr>
        <p:spPr bwMode="auto">
          <a:xfrm>
            <a:off x="549275" y="1192213"/>
            <a:ext cx="4856163" cy="852487"/>
          </a:xfrm>
          <a:prstGeom prst="rect">
            <a:avLst/>
          </a:prstGeom>
          <a:noFill/>
          <a:ln w="9525">
            <a:noFill/>
            <a:miter lim="800000"/>
            <a:headEnd/>
            <a:tailEnd/>
          </a:ln>
        </p:spPr>
        <p:txBody>
          <a:bodyPr lIns="0" tIns="0" rIns="0" bIns="0">
            <a:spAutoFit/>
          </a:bodyPr>
          <a:lstStyle/>
          <a:p>
            <a:r>
              <a:rPr lang="en-US" altLang="zh-CN" sz="2200">
                <a:solidFill>
                  <a:srgbClr val="5B5727"/>
                </a:solidFill>
                <a:cs typeface="Arial" charset="0"/>
              </a:rPr>
              <a:t>-  </a:t>
            </a:r>
            <a:r>
              <a:rPr lang="en-US" altLang="zh-CN" sz="2800">
                <a:solidFill>
                  <a:srgbClr val="000000"/>
                </a:solidFill>
                <a:cs typeface="Arial" charset="0"/>
              </a:rPr>
              <a:t>Lập, ghi chép sổ khám, theo</a:t>
            </a:r>
          </a:p>
          <a:p>
            <a:r>
              <a:rPr lang="en-US" altLang="zh-CN" sz="2800">
                <a:solidFill>
                  <a:srgbClr val="000000"/>
                </a:solidFill>
                <a:cs typeface="Arial" charset="0"/>
              </a:rPr>
              <a:t>dõi SKHS</a:t>
            </a:r>
          </a:p>
        </p:txBody>
      </p:sp>
      <p:sp>
        <p:nvSpPr>
          <p:cNvPr id="54275" name="TextBox 136"/>
          <p:cNvSpPr txBox="1">
            <a:spLocks noChangeArrowheads="1"/>
          </p:cNvSpPr>
          <p:nvPr/>
        </p:nvSpPr>
        <p:spPr bwMode="auto">
          <a:xfrm>
            <a:off x="549275" y="2130425"/>
            <a:ext cx="4973638" cy="427038"/>
          </a:xfrm>
          <a:prstGeom prst="rect">
            <a:avLst/>
          </a:prstGeom>
          <a:noFill/>
          <a:ln w="9525">
            <a:noFill/>
            <a:miter lim="800000"/>
            <a:headEnd/>
            <a:tailEnd/>
          </a:ln>
        </p:spPr>
        <p:txBody>
          <a:bodyPr lIns="0" tIns="0" rIns="0" bIns="0">
            <a:spAutoFit/>
          </a:bodyPr>
          <a:lstStyle/>
          <a:p>
            <a:r>
              <a:rPr lang="en-US" altLang="zh-CN" sz="2200">
                <a:solidFill>
                  <a:srgbClr val="5B5727"/>
                </a:solidFill>
                <a:cs typeface="Arial" charset="0"/>
              </a:rPr>
              <a:t>-  </a:t>
            </a:r>
            <a:r>
              <a:rPr lang="en-US" altLang="zh-CN" sz="2800">
                <a:solidFill>
                  <a:srgbClr val="000000"/>
                </a:solidFill>
                <a:cs typeface="Arial" charset="0"/>
              </a:rPr>
              <a:t>Thường   xuyên   kiểm   tra,</a:t>
            </a:r>
          </a:p>
        </p:txBody>
      </p:sp>
      <p:sp>
        <p:nvSpPr>
          <p:cNvPr id="54276" name="TextBox 137"/>
          <p:cNvSpPr txBox="1">
            <a:spLocks noChangeArrowheads="1"/>
          </p:cNvSpPr>
          <p:nvPr/>
        </p:nvSpPr>
        <p:spPr bwMode="auto">
          <a:xfrm>
            <a:off x="820738" y="2573338"/>
            <a:ext cx="4684712" cy="839787"/>
          </a:xfrm>
          <a:prstGeom prst="rect">
            <a:avLst/>
          </a:prstGeom>
          <a:noFill/>
          <a:ln w="9525">
            <a:noFill/>
            <a:miter lim="800000"/>
            <a:headEnd/>
            <a:tailEnd/>
          </a:ln>
        </p:spPr>
        <p:txBody>
          <a:bodyPr lIns="0" tIns="0" rIns="0" bIns="0">
            <a:spAutoFit/>
          </a:bodyPr>
          <a:lstStyle/>
          <a:p>
            <a:pPr hangingPunct="0">
              <a:lnSpc>
                <a:spcPct val="98000"/>
              </a:lnSpc>
            </a:pPr>
            <a:r>
              <a:rPr lang="en-US" altLang="zh-CN" sz="2800">
                <a:solidFill>
                  <a:srgbClr val="000000"/>
                </a:solidFill>
                <a:cs typeface="Arial" charset="0"/>
              </a:rPr>
              <a:t>giám sát điều kiện học tập, VSMT, ATTP,…</a:t>
            </a:r>
          </a:p>
        </p:txBody>
      </p:sp>
      <p:sp>
        <p:nvSpPr>
          <p:cNvPr id="54277" name="TextBox 138"/>
          <p:cNvSpPr txBox="1">
            <a:spLocks noChangeArrowheads="1"/>
          </p:cNvSpPr>
          <p:nvPr/>
        </p:nvSpPr>
        <p:spPr bwMode="auto">
          <a:xfrm>
            <a:off x="549275" y="3495675"/>
            <a:ext cx="4973638" cy="427038"/>
          </a:xfrm>
          <a:prstGeom prst="rect">
            <a:avLst/>
          </a:prstGeom>
          <a:noFill/>
          <a:ln w="9525">
            <a:noFill/>
            <a:miter lim="800000"/>
            <a:headEnd/>
            <a:tailEnd/>
          </a:ln>
        </p:spPr>
        <p:txBody>
          <a:bodyPr lIns="0" tIns="0" rIns="0" bIns="0">
            <a:spAutoFit/>
          </a:bodyPr>
          <a:lstStyle/>
          <a:p>
            <a:r>
              <a:rPr lang="en-US" altLang="zh-CN" sz="2200">
                <a:solidFill>
                  <a:srgbClr val="5B5727"/>
                </a:solidFill>
                <a:cs typeface="Arial" charset="0"/>
              </a:rPr>
              <a:t>-  </a:t>
            </a:r>
            <a:r>
              <a:rPr lang="en-US" altLang="zh-CN" sz="2800">
                <a:solidFill>
                  <a:srgbClr val="000000"/>
                </a:solidFill>
                <a:cs typeface="Arial" charset="0"/>
              </a:rPr>
              <a:t>Tổ   chức   triển   khai   các</a:t>
            </a:r>
          </a:p>
        </p:txBody>
      </p:sp>
      <p:sp>
        <p:nvSpPr>
          <p:cNvPr id="54278" name="TextBox 139"/>
          <p:cNvSpPr txBox="1">
            <a:spLocks noChangeArrowheads="1"/>
          </p:cNvSpPr>
          <p:nvPr/>
        </p:nvSpPr>
        <p:spPr bwMode="auto">
          <a:xfrm>
            <a:off x="820738" y="3922713"/>
            <a:ext cx="4699000" cy="427037"/>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CTYT,  tăng  cường  HĐ  thể</a:t>
            </a:r>
          </a:p>
        </p:txBody>
      </p:sp>
      <p:sp>
        <p:nvSpPr>
          <p:cNvPr id="54279" name="TextBox 140"/>
          <p:cNvSpPr txBox="1">
            <a:spLocks noChangeArrowheads="1"/>
          </p:cNvSpPr>
          <p:nvPr/>
        </p:nvSpPr>
        <p:spPr bwMode="auto">
          <a:xfrm>
            <a:off x="820738" y="4349750"/>
            <a:ext cx="4700587" cy="427038"/>
          </a:xfrm>
          <a:prstGeom prst="rect">
            <a:avLst/>
          </a:prstGeom>
          <a:noFill/>
          <a:ln w="9525">
            <a:noFill/>
            <a:miter lim="800000"/>
            <a:headEnd/>
            <a:tailEnd/>
          </a:ln>
        </p:spPr>
        <p:txBody>
          <a:bodyPr lIns="0" tIns="0" rIns="0" bIns="0">
            <a:spAutoFit/>
          </a:bodyPr>
          <a:lstStyle/>
          <a:p>
            <a:pPr>
              <a:tabLst>
                <a:tab pos="1327150" algn="l"/>
                <a:tab pos="2389188" algn="l"/>
                <a:tab pos="3917950" algn="l"/>
              </a:tabLst>
            </a:pPr>
            <a:r>
              <a:rPr lang="en-US" altLang="zh-CN" sz="2800">
                <a:solidFill>
                  <a:srgbClr val="000000"/>
                </a:solidFill>
                <a:cs typeface="Arial" charset="0"/>
              </a:rPr>
              <a:t>chất,	MT	không	khói</a:t>
            </a:r>
          </a:p>
        </p:txBody>
      </p:sp>
      <p:sp>
        <p:nvSpPr>
          <p:cNvPr id="54280" name="TextBox 141"/>
          <p:cNvSpPr txBox="1">
            <a:spLocks noChangeArrowheads="1"/>
          </p:cNvSpPr>
          <p:nvPr/>
        </p:nvSpPr>
        <p:spPr bwMode="auto">
          <a:xfrm>
            <a:off x="820738" y="4776788"/>
            <a:ext cx="1552575" cy="427037"/>
          </a:xfrm>
          <a:prstGeom prst="rect">
            <a:avLst/>
          </a:prstGeom>
          <a:noFill/>
          <a:ln w="9525">
            <a:noFill/>
            <a:miter lim="800000"/>
            <a:headEnd/>
            <a:tailEnd/>
          </a:ln>
        </p:spPr>
        <p:txBody>
          <a:bodyPr lIns="0" tIns="0" rIns="0" bIns="0">
            <a:spAutoFit/>
          </a:bodyPr>
          <a:lstStyle/>
          <a:p>
            <a:r>
              <a:rPr lang="en-US" altLang="zh-CN" sz="2800">
                <a:solidFill>
                  <a:srgbClr val="000000"/>
                </a:solidFill>
                <a:cs typeface="Arial" charset="0"/>
              </a:rPr>
              <a:t>thuốc,….</a:t>
            </a:r>
          </a:p>
        </p:txBody>
      </p:sp>
      <p:sp>
        <p:nvSpPr>
          <p:cNvPr id="142" name="TextBox 142"/>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4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5298" name="TextBox 144"/>
          <p:cNvSpPr txBox="1">
            <a:spLocks noChangeArrowheads="1"/>
          </p:cNvSpPr>
          <p:nvPr/>
        </p:nvSpPr>
        <p:spPr bwMode="auto">
          <a:xfrm>
            <a:off x="457200" y="774700"/>
            <a:ext cx="8243888" cy="5948363"/>
          </a:xfrm>
          <a:prstGeom prst="rect">
            <a:avLst/>
          </a:prstGeom>
          <a:noFill/>
          <a:ln w="9525">
            <a:noFill/>
            <a:miter lim="800000"/>
            <a:headEnd/>
            <a:tailEnd/>
          </a:ln>
        </p:spPr>
        <p:txBody>
          <a:bodyPr lIns="0" tIns="0" rIns="0" bIns="0">
            <a:spAutoFit/>
          </a:bodyPr>
          <a:lstStyle/>
          <a:p>
            <a:r>
              <a:rPr lang="en-US" altLang="zh-CN" sz="3500" b="1">
                <a:solidFill>
                  <a:srgbClr val="000000"/>
                </a:solidFill>
                <a:cs typeface="Arial" charset="0"/>
              </a:rPr>
              <a:t>7.Tổ chức các hoạt động truyền thông,</a:t>
            </a:r>
          </a:p>
          <a:p>
            <a:pPr>
              <a:spcBef>
                <a:spcPts val="100"/>
              </a:spcBef>
            </a:pPr>
            <a:r>
              <a:rPr lang="en-US" altLang="zh-CN" sz="3500" b="1">
                <a:solidFill>
                  <a:srgbClr val="000000"/>
                </a:solidFill>
                <a:cs typeface="Arial" charset="0"/>
              </a:rPr>
              <a:t>GDSK</a:t>
            </a:r>
          </a:p>
          <a:p>
            <a:pPr>
              <a:lnSpc>
                <a:spcPts val="1975"/>
              </a:lnSpc>
            </a:pPr>
            <a:endParaRPr lang="en-US" sz="1800">
              <a:latin typeface="Calibri" pitchFamily="34" charset="0"/>
              <a:ea typeface="宋体" charset="-122"/>
              <a:cs typeface="Arial" charset="0"/>
            </a:endParaRPr>
          </a:p>
          <a:p>
            <a:r>
              <a:rPr lang="en-US" altLang="zh-CN" sz="2300">
                <a:solidFill>
                  <a:srgbClr val="5B5727"/>
                </a:solidFill>
                <a:cs typeface="Arial" charset="0"/>
              </a:rPr>
              <a:t>-  </a:t>
            </a:r>
            <a:r>
              <a:rPr lang="en-US" altLang="zh-CN" sz="2900">
                <a:solidFill>
                  <a:srgbClr val="000000"/>
                </a:solidFill>
                <a:cs typeface="Arial" charset="0"/>
              </a:rPr>
              <a:t>Tổ chức truyền thông GDSK cho HS, PHHS.</a:t>
            </a:r>
          </a:p>
          <a:p>
            <a:pPr>
              <a:lnSpc>
                <a:spcPts val="700"/>
              </a:lnSpc>
            </a:pPr>
            <a:endParaRPr lang="en-US" sz="1800">
              <a:latin typeface="Calibri" pitchFamily="34" charset="0"/>
              <a:ea typeface="宋体" charset="-122"/>
              <a:cs typeface="Arial" charset="0"/>
            </a:endParaRPr>
          </a:p>
          <a:p>
            <a:r>
              <a:rPr lang="en-US" altLang="zh-CN" sz="2300">
                <a:solidFill>
                  <a:srgbClr val="5B5727"/>
                </a:solidFill>
                <a:cs typeface="Arial" charset="0"/>
              </a:rPr>
              <a:t>-  </a:t>
            </a:r>
            <a:r>
              <a:rPr lang="en-US" altLang="zh-CN" sz="2900">
                <a:solidFill>
                  <a:srgbClr val="000000"/>
                </a:solidFill>
                <a:cs typeface="Arial" charset="0"/>
              </a:rPr>
              <a:t>Lồng ghép nội dung GDSK, phòng chống bệnh</a:t>
            </a:r>
          </a:p>
          <a:p>
            <a:r>
              <a:rPr lang="en-US" altLang="zh-CN" sz="2900">
                <a:solidFill>
                  <a:srgbClr val="000000"/>
                </a:solidFill>
                <a:cs typeface="Arial" charset="0"/>
              </a:rPr>
              <a:t>tật trong giờ giảng</a:t>
            </a:r>
          </a:p>
          <a:p>
            <a:pPr>
              <a:lnSpc>
                <a:spcPts val="700"/>
              </a:lnSpc>
            </a:pPr>
            <a:endParaRPr lang="en-US" sz="1800">
              <a:latin typeface="Calibri" pitchFamily="34" charset="0"/>
              <a:ea typeface="宋体" charset="-122"/>
              <a:cs typeface="Arial" charset="0"/>
            </a:endParaRPr>
          </a:p>
          <a:p>
            <a:r>
              <a:rPr lang="en-US" altLang="zh-CN" sz="2300">
                <a:solidFill>
                  <a:srgbClr val="5B5727"/>
                </a:solidFill>
                <a:cs typeface="Arial" charset="0"/>
              </a:rPr>
              <a:t>-  </a:t>
            </a:r>
            <a:r>
              <a:rPr lang="en-US" altLang="zh-CN" sz="2900">
                <a:solidFill>
                  <a:srgbClr val="000000"/>
                </a:solidFill>
                <a:cs typeface="Arial" charset="0"/>
              </a:rPr>
              <a:t>Tổ chức cho HS thực hành VS cá nhân, VSMT,</a:t>
            </a:r>
          </a:p>
          <a:p>
            <a:r>
              <a:rPr lang="en-US" altLang="zh-CN" sz="2900">
                <a:solidFill>
                  <a:srgbClr val="000000"/>
                </a:solidFill>
                <a:cs typeface="Arial" charset="0"/>
              </a:rPr>
              <a:t>phòng chống dịch bệnh, tai nạn thương tích,…</a:t>
            </a: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000"/>
              </a:lnSpc>
            </a:pPr>
            <a:endParaRPr lang="en-US" sz="1800">
              <a:latin typeface="Calibri" pitchFamily="34" charset="0"/>
              <a:ea typeface="宋体" charset="-122"/>
              <a:cs typeface="Arial" charset="0"/>
            </a:endParaRPr>
          </a:p>
          <a:p>
            <a:pPr>
              <a:lnSpc>
                <a:spcPts val="1125"/>
              </a:lnSpc>
            </a:pPr>
            <a:endParaRPr lang="en-US" sz="1800">
              <a:latin typeface="Calibri" pitchFamily="34" charset="0"/>
              <a:ea typeface="宋体" charset="-122"/>
              <a:cs typeface="Arial" charset="0"/>
            </a:endParaRPr>
          </a:p>
          <a:p>
            <a:r>
              <a:rPr lang="en-US" altLang="zh-CN" sz="1200">
                <a:solidFill>
                  <a:srgbClr val="514538"/>
                </a:solidFill>
                <a:cs typeface="Arial" charset="0"/>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4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146"/>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4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49"/>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5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5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5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5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2466" name="TextBox 153"/>
          <p:cNvSpPr txBox="1">
            <a:spLocks noChangeArrowheads="1"/>
          </p:cNvSpPr>
          <p:nvPr/>
        </p:nvSpPr>
        <p:spPr bwMode="auto">
          <a:xfrm>
            <a:off x="549275" y="927100"/>
            <a:ext cx="8151813" cy="5795963"/>
          </a:xfrm>
          <a:prstGeom prst="rect">
            <a:avLst/>
          </a:prstGeom>
          <a:noFill/>
          <a:ln w="9525">
            <a:noFill/>
            <a:miter lim="800000"/>
            <a:headEnd/>
            <a:tailEnd/>
          </a:ln>
        </p:spPr>
        <p:txBody>
          <a:bodyPr lIns="0" tIns="0" rIns="0" bIns="0">
            <a:spAutoFit/>
          </a:bodyPr>
          <a:lstStyle/>
          <a:p>
            <a:pPr indent="809625"/>
            <a:r>
              <a:rPr lang="en-US" altLang="zh-CN" sz="3500" b="1">
                <a:solidFill>
                  <a:srgbClr val="000000"/>
                </a:solidFill>
                <a:cs typeface="Arial" charset="0"/>
              </a:rPr>
              <a:t>8.Thống kê báo cáo&amp; đánh giá</a:t>
            </a:r>
          </a:p>
          <a:p>
            <a:pPr indent="809625"/>
            <a:r>
              <a:rPr lang="en-US" altLang="zh-CN" sz="3500" b="1">
                <a:solidFill>
                  <a:srgbClr val="000000"/>
                </a:solidFill>
                <a:cs typeface="Arial" charset="0"/>
              </a:rPr>
              <a:t>về công tác YTTH</a:t>
            </a:r>
          </a:p>
          <a:p>
            <a:pPr indent="809625">
              <a:lnSpc>
                <a:spcPts val="1750"/>
              </a:lnSpc>
            </a:pPr>
            <a:endParaRPr lang="en-US" sz="1800">
              <a:latin typeface="Calibri" pitchFamily="34" charset="0"/>
              <a:ea typeface="宋体" charset="-122"/>
              <a:cs typeface="Arial" charset="0"/>
            </a:endParaRPr>
          </a:p>
          <a:p>
            <a:pPr indent="809625" hangingPunct="0">
              <a:lnSpc>
                <a:spcPct val="120000"/>
              </a:lnSpc>
            </a:pPr>
            <a:r>
              <a:rPr lang="en-US" altLang="zh-CN" sz="2200">
                <a:solidFill>
                  <a:srgbClr val="5B5727"/>
                </a:solidFill>
                <a:cs typeface="Arial" charset="0"/>
              </a:rPr>
              <a:t>-  </a:t>
            </a:r>
            <a:r>
              <a:rPr lang="en-US" altLang="zh-CN" sz="2800">
                <a:solidFill>
                  <a:srgbClr val="000000"/>
                </a:solidFill>
                <a:cs typeface="Arial" charset="0"/>
              </a:rPr>
              <a:t>Báo cáo định kỳ: chậm nhất vào 30/5 </a:t>
            </a:r>
            <a:r>
              <a:rPr lang="en-US" sz="1800">
                <a:latin typeface="Calibri" pitchFamily="34" charset="0"/>
                <a:ea typeface="宋体" charset="-122"/>
                <a:cs typeface="Arial" charset="0"/>
              </a:rPr>
              <a:t/>
            </a:r>
            <a:br>
              <a:rPr lang="en-US" sz="1800">
                <a:latin typeface="Calibri" pitchFamily="34" charset="0"/>
                <a:ea typeface="宋体" charset="-122"/>
                <a:cs typeface="Arial" charset="0"/>
              </a:rPr>
            </a:br>
            <a:r>
              <a:rPr lang="en-US" sz="1800">
                <a:latin typeface="Calibri" pitchFamily="34" charset="0"/>
                <a:ea typeface="宋体" charset="-122"/>
                <a:cs typeface="Arial" charset="0"/>
              </a:rPr>
              <a:t>               </a:t>
            </a:r>
            <a:r>
              <a:rPr lang="en-US" altLang="zh-CN" sz="2200">
                <a:solidFill>
                  <a:srgbClr val="5B5727"/>
                </a:solidFill>
                <a:cs typeface="Arial" charset="0"/>
              </a:rPr>
              <a:t>-  </a:t>
            </a:r>
            <a:r>
              <a:rPr lang="en-US" altLang="zh-CN" sz="2800">
                <a:solidFill>
                  <a:srgbClr val="000000"/>
                </a:solidFill>
                <a:cs typeface="Arial" charset="0"/>
              </a:rPr>
              <a:t>BC đột xuất</a:t>
            </a:r>
          </a:p>
          <a:p>
            <a:pPr indent="809625">
              <a:spcBef>
                <a:spcPts val="363"/>
              </a:spcBef>
            </a:pPr>
            <a:r>
              <a:rPr lang="en-US" altLang="zh-CN" sz="2200">
                <a:solidFill>
                  <a:srgbClr val="5B5727"/>
                </a:solidFill>
                <a:cs typeface="Arial" charset="0"/>
              </a:rPr>
              <a:t>-  </a:t>
            </a:r>
            <a:r>
              <a:rPr lang="en-US" altLang="zh-CN" sz="2800">
                <a:solidFill>
                  <a:srgbClr val="000000"/>
                </a:solidFill>
                <a:cs typeface="Arial" charset="0"/>
              </a:rPr>
              <a:t>Đánh giá công tác YTTH: trường tự đánh giá vào cuối năm học</a:t>
            </a: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000"/>
              </a:lnSpc>
            </a:pPr>
            <a:endParaRPr lang="en-US" sz="1800">
              <a:latin typeface="Calibri" pitchFamily="34" charset="0"/>
              <a:ea typeface="宋体" charset="-122"/>
              <a:cs typeface="Arial" charset="0"/>
            </a:endParaRPr>
          </a:p>
          <a:p>
            <a:pPr indent="809625">
              <a:lnSpc>
                <a:spcPts val="1875"/>
              </a:lnSpc>
            </a:pPr>
            <a:endParaRPr lang="en-US" sz="1800">
              <a:latin typeface="Calibri" pitchFamily="34" charset="0"/>
              <a:ea typeface="宋体" charset="-122"/>
              <a:cs typeface="Arial" charset="0"/>
            </a:endParaRPr>
          </a:p>
          <a:p>
            <a:pPr indent="809625"/>
            <a:r>
              <a:rPr lang="en-US" altLang="zh-CN" sz="1200">
                <a:solidFill>
                  <a:srgbClr val="514538"/>
                </a:solidFill>
                <a:cs typeface="Arial" charset="0"/>
              </a:rPr>
              <a:t>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 name="TextBox 12"/>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5</a:t>
            </a:r>
          </a:p>
        </p:txBody>
      </p:sp>
      <p:sp>
        <p:nvSpPr>
          <p:cNvPr id="17411" name="Rectangle 5"/>
          <p:cNvSpPr>
            <a:spLocks noChangeArrowheads="1"/>
          </p:cNvSpPr>
          <p:nvPr/>
        </p:nvSpPr>
        <p:spPr bwMode="auto">
          <a:xfrm>
            <a:off x="5214938" y="1042988"/>
            <a:ext cx="1584325" cy="1506537"/>
          </a:xfrm>
          <a:prstGeom prst="rect">
            <a:avLst/>
          </a:prstGeom>
          <a:noFill/>
          <a:ln w="9525">
            <a:noFill/>
            <a:miter lim="800000"/>
            <a:headEnd/>
            <a:tailEnd/>
          </a:ln>
        </p:spPr>
        <p:txBody>
          <a:bodyPr wrap="none" anchor="ctr"/>
          <a:lstStyle/>
          <a:p>
            <a:pPr algn="ctr"/>
            <a:r>
              <a:rPr lang="en-US" sz="3000">
                <a:latin typeface="Times New Roman" pitchFamily="18" charset="0"/>
              </a:rPr>
              <a:t>Vệ sinh</a:t>
            </a:r>
          </a:p>
          <a:p>
            <a:pPr algn="ctr"/>
            <a:r>
              <a:rPr lang="en-US" sz="3000">
                <a:latin typeface="Times New Roman" pitchFamily="18" charset="0"/>
              </a:rPr>
              <a:t> trường</a:t>
            </a:r>
          </a:p>
          <a:p>
            <a:pPr algn="ctr"/>
            <a:r>
              <a:rPr lang="en-US" sz="3000">
                <a:latin typeface="Times New Roman" pitchFamily="18" charset="0"/>
              </a:rPr>
              <a:t>  học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55"/>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155"/>
          <p:cNvSpPr txBox="1"/>
          <p:nvPr/>
        </p:nvSpPr>
        <p:spPr>
          <a:xfrm>
            <a:off x="8516938" y="6540500"/>
            <a:ext cx="298450" cy="182563"/>
          </a:xfrm>
          <a:prstGeom prst="rect">
            <a:avLst/>
          </a:prstGeom>
          <a:noFill/>
        </p:spPr>
        <p:txBody>
          <a:bodyPr lIns="0" tIns="0" rIns="0" bIns="0">
            <a:spAutoFit/>
          </a:bodyPr>
          <a:lstStyle/>
          <a:p>
            <a:pPr fontAlgn="auto">
              <a:spcBef>
                <a:spcPts val="0"/>
              </a:spcBef>
              <a:spcAft>
                <a:spcPts val="0"/>
              </a:spcAft>
              <a:defRPr/>
            </a:pPr>
            <a:r>
              <a:rPr lang="en-US" altLang="zh-CN" sz="1200" spc="-5" dirty="0">
                <a:solidFill>
                  <a:srgbClr val="514538"/>
                </a:solidFill>
                <a:latin typeface="Arial"/>
                <a:ea typeface="Arial"/>
              </a:rPr>
              <a:t>50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4" name="TextBox 14"/>
          <p:cNvSpPr txBox="1">
            <a:spLocks noChangeArrowheads="1"/>
          </p:cNvSpPr>
          <p:nvPr/>
        </p:nvSpPr>
        <p:spPr bwMode="auto">
          <a:xfrm>
            <a:off x="549275" y="1114425"/>
            <a:ext cx="8166100" cy="1830388"/>
          </a:xfrm>
          <a:prstGeom prst="rect">
            <a:avLst/>
          </a:prstGeom>
          <a:noFill/>
          <a:ln w="9525">
            <a:noFill/>
            <a:miter lim="800000"/>
            <a:headEnd/>
            <a:tailEnd/>
          </a:ln>
        </p:spPr>
        <p:txBody>
          <a:bodyPr lIns="0" tIns="0" rIns="0" bIns="0">
            <a:spAutoFit/>
          </a:bodyPr>
          <a:lstStyle/>
          <a:p>
            <a:pPr hangingPunct="0"/>
            <a:r>
              <a:rPr lang="en-US" altLang="zh-CN" sz="3000">
                <a:solidFill>
                  <a:srgbClr val="000000"/>
                </a:solidFill>
                <a:cs typeface="Arial" charset="0"/>
              </a:rPr>
              <a:t>VSTH: các điều kiện đảm bảo về môi trường, cơ sở vật chất, lớp, trang thiết bị, chế độ VS dạy học, học tập, tập luyện thể dục thể thao và chăm sóc SK trong các TH</a:t>
            </a:r>
          </a:p>
        </p:txBody>
      </p:sp>
      <p:sp>
        <p:nvSpPr>
          <p:cNvPr id="15" name="TextBox 15"/>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7"/>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 name="TextBox 18"/>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7</a:t>
            </a:r>
          </a:p>
        </p:txBody>
      </p:sp>
      <p:sp>
        <p:nvSpPr>
          <p:cNvPr id="19461" name="Rectangle 5"/>
          <p:cNvSpPr>
            <a:spLocks noChangeArrowheads="1"/>
          </p:cNvSpPr>
          <p:nvPr/>
        </p:nvSpPr>
        <p:spPr bwMode="auto">
          <a:xfrm>
            <a:off x="5214938" y="1042988"/>
            <a:ext cx="1584325" cy="1506537"/>
          </a:xfrm>
          <a:prstGeom prst="rect">
            <a:avLst/>
          </a:prstGeom>
          <a:noFill/>
          <a:ln w="9525">
            <a:noFill/>
            <a:miter lim="800000"/>
            <a:headEnd/>
            <a:tailEnd/>
          </a:ln>
        </p:spPr>
        <p:txBody>
          <a:bodyPr wrap="none" anchor="ctr"/>
          <a:lstStyle/>
          <a:p>
            <a:pPr algn="ctr"/>
            <a:r>
              <a:rPr lang="en-US" sz="3000">
                <a:latin typeface="Times New Roman" pitchFamily="18" charset="0"/>
              </a:rPr>
              <a:t>Bênh, tật</a:t>
            </a:r>
          </a:p>
          <a:p>
            <a:pPr algn="ctr"/>
            <a:r>
              <a:rPr lang="en-US" sz="3000">
                <a:latin typeface="Times New Roman" pitchFamily="18" charset="0"/>
              </a:rPr>
              <a:t>học</a:t>
            </a:r>
          </a:p>
          <a:p>
            <a:pPr algn="ctr"/>
            <a:r>
              <a:rPr lang="en-US" sz="3000">
                <a:latin typeface="Times New Roman" pitchFamily="18" charset="0"/>
              </a:rPr>
              <a:t>đường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482" name="TextBox 20"/>
          <p:cNvSpPr txBox="1">
            <a:spLocks noChangeArrowheads="1"/>
          </p:cNvSpPr>
          <p:nvPr/>
        </p:nvSpPr>
        <p:spPr bwMode="auto">
          <a:xfrm>
            <a:off x="625475" y="1198563"/>
            <a:ext cx="8089900" cy="1455737"/>
          </a:xfrm>
          <a:prstGeom prst="rect">
            <a:avLst/>
          </a:prstGeom>
          <a:noFill/>
          <a:ln w="9525">
            <a:noFill/>
            <a:miter lim="800000"/>
            <a:headEnd/>
            <a:tailEnd/>
          </a:ln>
        </p:spPr>
        <p:txBody>
          <a:bodyPr lIns="0" tIns="0" rIns="0" bIns="0">
            <a:spAutoFit/>
          </a:bodyPr>
          <a:lstStyle/>
          <a:p>
            <a:r>
              <a:rPr lang="en-US" altLang="zh-CN" sz="3000">
                <a:solidFill>
                  <a:srgbClr val="000000"/>
                </a:solidFill>
                <a:cs typeface="Arial" charset="0"/>
              </a:rPr>
              <a:t>Bệnh tật học đường</a:t>
            </a:r>
          </a:p>
          <a:p>
            <a:pPr>
              <a:lnSpc>
                <a:spcPts val="663"/>
              </a:lnSpc>
            </a:pPr>
            <a:endParaRPr lang="en-US" sz="1800">
              <a:latin typeface="Calibri" pitchFamily="34" charset="0"/>
              <a:ea typeface="宋体" charset="-122"/>
              <a:cs typeface="Arial" charset="0"/>
            </a:endParaRPr>
          </a:p>
          <a:p>
            <a:pPr hangingPunct="0"/>
            <a:r>
              <a:rPr lang="en-US" altLang="zh-CN" sz="3000">
                <a:solidFill>
                  <a:srgbClr val="000000"/>
                </a:solidFill>
                <a:cs typeface="Arial" charset="0"/>
              </a:rPr>
              <a:t>Những bệnh, tật HS mắc phải có liên quan đến điều kiện VS trường học không đảm bảo</a:t>
            </a:r>
          </a:p>
        </p:txBody>
      </p:sp>
      <p:sp>
        <p:nvSpPr>
          <p:cNvPr id="21" name="TextBox 21"/>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6" name="TextBox 23"/>
          <p:cNvSpPr txBox="1">
            <a:spLocks noChangeArrowheads="1"/>
          </p:cNvSpPr>
          <p:nvPr/>
        </p:nvSpPr>
        <p:spPr bwMode="auto">
          <a:xfrm>
            <a:off x="979488" y="3911600"/>
            <a:ext cx="7431087" cy="1562100"/>
          </a:xfrm>
          <a:prstGeom prst="rect">
            <a:avLst/>
          </a:prstGeom>
          <a:noFill/>
          <a:ln w="9525">
            <a:noFill/>
            <a:miter lim="800000"/>
            <a:headEnd/>
            <a:tailEnd/>
          </a:ln>
        </p:spPr>
        <p:txBody>
          <a:bodyPr lIns="0" tIns="0" rIns="0" bIns="0">
            <a:spAutoFit/>
          </a:bodyPr>
          <a:lstStyle/>
          <a:p>
            <a:r>
              <a:rPr lang="en-US" altLang="zh-CN" sz="3200" b="1" i="1">
                <a:solidFill>
                  <a:srgbClr val="326500"/>
                </a:solidFill>
                <a:cs typeface="Arial" charset="0"/>
              </a:rPr>
              <a:t>“Trẻ em hôm nay – Thế giới ngày mai”</a:t>
            </a:r>
          </a:p>
          <a:p>
            <a:pPr>
              <a:spcBef>
                <a:spcPts val="388"/>
              </a:spcBef>
            </a:pPr>
            <a:r>
              <a:rPr lang="en-US" altLang="zh-CN" sz="3200" b="1" i="1">
                <a:solidFill>
                  <a:srgbClr val="326500"/>
                </a:solidFill>
                <a:cs typeface="Arial" charset="0"/>
              </a:rPr>
              <a:t>“Tất cả vì tương lai con em chúng ta”</a:t>
            </a:r>
          </a:p>
          <a:p>
            <a:pPr>
              <a:spcBef>
                <a:spcPts val="375"/>
              </a:spcBef>
            </a:pPr>
            <a:r>
              <a:rPr lang="en-US" altLang="zh-CN" sz="3200" b="1" i="1">
                <a:solidFill>
                  <a:srgbClr val="326500"/>
                </a:solidFill>
                <a:cs typeface="Arial" charset="0"/>
              </a:rPr>
              <a:t>“Tất cả vì học sinh thân yêu”</a:t>
            </a:r>
          </a:p>
        </p:txBody>
      </p:sp>
      <p:sp>
        <p:nvSpPr>
          <p:cNvPr id="24" name="TextBox 24"/>
          <p:cNvSpPr txBox="1"/>
          <p:nvPr/>
        </p:nvSpPr>
        <p:spPr>
          <a:xfrm>
            <a:off x="8602663" y="6540500"/>
            <a:ext cx="212725" cy="182563"/>
          </a:xfrm>
          <a:prstGeom prst="rect">
            <a:avLst/>
          </a:prstGeom>
          <a:noFill/>
        </p:spPr>
        <p:txBody>
          <a:bodyPr lIns="0" tIns="0" rIns="0" bIns="0">
            <a:spAutoFit/>
          </a:bodyPr>
          <a:lstStyle/>
          <a:p>
            <a:pPr fontAlgn="auto">
              <a:spcBef>
                <a:spcPts val="0"/>
              </a:spcBef>
              <a:spcAft>
                <a:spcPts val="0"/>
              </a:spcAft>
              <a:defRPr/>
            </a:pPr>
            <a:r>
              <a:rPr lang="en-US" altLang="zh-CN" sz="1200" spc="-15" dirty="0">
                <a:solidFill>
                  <a:srgbClr val="514538"/>
                </a:solidFill>
                <a:latin typeface="Arial"/>
                <a:ea typeface="Arial"/>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1844</Words>
  <Application>Microsoft Office PowerPoint</Application>
  <PresentationFormat>On-screen Show (4:3)</PresentationFormat>
  <Paragraphs>587</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Tểu Kết</dc:creator>
  <cp:lastModifiedBy>My.PC</cp:lastModifiedBy>
  <cp:revision>10</cp:revision>
  <dcterms:created xsi:type="dcterms:W3CDTF">2011-01-21T15:00:27Z</dcterms:created>
  <dcterms:modified xsi:type="dcterms:W3CDTF">2018-09-25T00:58:03Z</dcterms:modified>
</cp:coreProperties>
</file>